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0"/>
  </p:notesMasterIdLst>
  <p:sldIdLst>
    <p:sldId id="257" r:id="rId2"/>
    <p:sldId id="258" r:id="rId3"/>
    <p:sldId id="259" r:id="rId4"/>
    <p:sldId id="260" r:id="rId5"/>
    <p:sldId id="261" r:id="rId6"/>
    <p:sldId id="262" r:id="rId7"/>
    <p:sldId id="263" r:id="rId8"/>
    <p:sldId id="264" r:id="rId9"/>
    <p:sldId id="265" r:id="rId10"/>
    <p:sldId id="266" r:id="rId11"/>
    <p:sldId id="273" r:id="rId12"/>
    <p:sldId id="274" r:id="rId13"/>
    <p:sldId id="267" r:id="rId14"/>
    <p:sldId id="268" r:id="rId15"/>
    <p:sldId id="269" r:id="rId16"/>
    <p:sldId id="270" r:id="rId17"/>
    <p:sldId id="271" r:id="rId18"/>
    <p:sldId id="2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4660"/>
  </p:normalViewPr>
  <p:slideViewPr>
    <p:cSldViewPr snapToGrid="0">
      <p:cViewPr varScale="1">
        <p:scale>
          <a:sx n="69" d="100"/>
          <a:sy n="69" d="100"/>
        </p:scale>
        <p:origin x="55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B86930-288A-4C67-9559-5D2684D6EC98}" type="datetimeFigureOut">
              <a:rPr lang="en-US" smtClean="0"/>
              <a:t>10/8/2021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ACEEFF-3E52-404B-BB34-30529783B0E0}" type="slidenum">
              <a:rPr lang="en-US" smtClean="0"/>
              <a:t>‹#›</a:t>
            </a:fld>
            <a:endParaRPr lang="en-US"/>
          </a:p>
        </p:txBody>
      </p:sp>
    </p:spTree>
    <p:extLst>
      <p:ext uri="{BB962C8B-B14F-4D97-AF65-F5344CB8AC3E}">
        <p14:creationId xmlns:p14="http://schemas.microsoft.com/office/powerpoint/2010/main" val="3434420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Patient confidentiality and privacy are critical ethical issues met by nurses. If this is not carried out properly, it might have legal consequences and result in severe penalties for healthcare specialists. Through patients' health information safeguarded by the Health Insurance Portability and Accountability Act (HIPA), there are certain restrictions and procedures for protecting patients' confidentiality. Even though nurses should keep their patient's rights and perform their duties in their most significant interest, the health experts are still obliged to adhere to their patients' independence (Layman 2020). Patient sovereignty, the civil rights of patients to autonomously make choices concerning their care based on cultural and personal belief schemes, patient confidentiality, is a crucial value of nursing and must be appreciated by all healthcare experts. With patient independence, patients have the freedom to refuse procedures, treatment, or medications. Though this might conflict with proposals made by doctors and nurses, a nurse will still have to adhere to this choice and work accordingly.</a:t>
            </a:r>
          </a:p>
        </p:txBody>
      </p:sp>
      <p:sp>
        <p:nvSpPr>
          <p:cNvPr id="4" name="Slide Number Placeholder 3"/>
          <p:cNvSpPr>
            <a:spLocks noGrp="1"/>
          </p:cNvSpPr>
          <p:nvPr>
            <p:ph type="sldNum" sz="quarter" idx="5"/>
          </p:nvPr>
        </p:nvSpPr>
        <p:spPr/>
        <p:txBody>
          <a:bodyPr/>
          <a:lstStyle/>
          <a:p>
            <a:fld id="{B9ACEEFF-3E52-404B-BB34-30529783B0E0}" type="slidenum">
              <a:rPr lang="en-US" smtClean="0"/>
              <a:t>3</a:t>
            </a:fld>
            <a:endParaRPr lang="en-US"/>
          </a:p>
        </p:txBody>
      </p:sp>
    </p:spTree>
    <p:extLst>
      <p:ext uri="{BB962C8B-B14F-4D97-AF65-F5344CB8AC3E}">
        <p14:creationId xmlns:p14="http://schemas.microsoft.com/office/powerpoint/2010/main" val="11552146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Conflict resolution certainly emanates to some, but then again, several nurses require education on advancing this and other associated skills vital for administrators. Whether one seeks to be a nurse director or nurse supervisor, obtaining the knowledge and skills to govern a group of nurses vast and small is essential (Chen et al., 2019).</a:t>
            </a:r>
          </a:p>
        </p:txBody>
      </p:sp>
      <p:sp>
        <p:nvSpPr>
          <p:cNvPr id="4" name="Slide Number Placeholder 3"/>
          <p:cNvSpPr>
            <a:spLocks noGrp="1"/>
          </p:cNvSpPr>
          <p:nvPr>
            <p:ph type="sldNum" sz="quarter" idx="5"/>
          </p:nvPr>
        </p:nvSpPr>
        <p:spPr/>
        <p:txBody>
          <a:bodyPr/>
          <a:lstStyle/>
          <a:p>
            <a:fld id="{B9ACEEFF-3E52-404B-BB34-30529783B0E0}" type="slidenum">
              <a:rPr lang="en-US" smtClean="0"/>
              <a:t>12</a:t>
            </a:fld>
            <a:endParaRPr lang="en-US"/>
          </a:p>
        </p:txBody>
      </p:sp>
    </p:spTree>
    <p:extLst>
      <p:ext uri="{BB962C8B-B14F-4D97-AF65-F5344CB8AC3E}">
        <p14:creationId xmlns:p14="http://schemas.microsoft.com/office/powerpoint/2010/main" val="112328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High ethical values are essential for healthcare. These morals fall beneath the umbrella of medical ethics or health ethics, the area of applied morals that deals with ethical decision making functional to medical policies and practices. Information concerning the patient’s health condition is well-thought-out to be private and confidential. Violating a patient’s privacy can offended the sick individual and have lawful and ethical penalties for the health care employee. According to </a:t>
            </a:r>
            <a:r>
              <a:rPr lang="en-US" dirty="0" err="1">
                <a:latin typeface="Times New Roman" panose="02020603050405020304" pitchFamily="18" charset="0"/>
                <a:cs typeface="Times New Roman" panose="02020603050405020304" pitchFamily="18" charset="0"/>
              </a:rPr>
              <a:t>Stablein</a:t>
            </a:r>
            <a:r>
              <a:rPr lang="en-US" dirty="0">
                <a:latin typeface="Times New Roman" panose="02020603050405020304" pitchFamily="18" charset="0"/>
                <a:cs typeface="Times New Roman" panose="02020603050405020304" pitchFamily="18" charset="0"/>
              </a:rPr>
              <a:t> et al., (2018), The Health Insurance Portability and Accounting Act (HIPAA) has come up precise laws that oversee the publication or issue of a patient’s medical data.</a:t>
            </a:r>
          </a:p>
        </p:txBody>
      </p:sp>
      <p:sp>
        <p:nvSpPr>
          <p:cNvPr id="4" name="Slide Number Placeholder 3"/>
          <p:cNvSpPr>
            <a:spLocks noGrp="1"/>
          </p:cNvSpPr>
          <p:nvPr>
            <p:ph type="sldNum" sz="quarter" idx="5"/>
          </p:nvPr>
        </p:nvSpPr>
        <p:spPr/>
        <p:txBody>
          <a:bodyPr/>
          <a:lstStyle/>
          <a:p>
            <a:fld id="{B9ACEEFF-3E52-404B-BB34-30529783B0E0}" type="slidenum">
              <a:rPr lang="en-US" smtClean="0"/>
              <a:t>13</a:t>
            </a:fld>
            <a:endParaRPr lang="en-US"/>
          </a:p>
        </p:txBody>
      </p:sp>
    </p:spTree>
    <p:extLst>
      <p:ext uri="{BB962C8B-B14F-4D97-AF65-F5344CB8AC3E}">
        <p14:creationId xmlns:p14="http://schemas.microsoft.com/office/powerpoint/2010/main" val="1254701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These rules state plainly the kind of patient data that can be issued to third parties and which information should be reserved as private information. The regulations also set out who can access and view the data and who has no such authority. Though these rules appear forthright, there are grey parts such as when covering up information around the patient’s illness would be immoral since it could not settle well with the patient or somebody else. This ethical dilemma in nursing is very important in all health care institutions and health workers are obligated to observe this ethical issue and protect patient’s information and their welfare as per the code of conduct in their profession. </a:t>
            </a:r>
          </a:p>
        </p:txBody>
      </p:sp>
      <p:sp>
        <p:nvSpPr>
          <p:cNvPr id="4" name="Slide Number Placeholder 3"/>
          <p:cNvSpPr>
            <a:spLocks noGrp="1"/>
          </p:cNvSpPr>
          <p:nvPr>
            <p:ph type="sldNum" sz="quarter" idx="5"/>
          </p:nvPr>
        </p:nvSpPr>
        <p:spPr/>
        <p:txBody>
          <a:bodyPr/>
          <a:lstStyle/>
          <a:p>
            <a:fld id="{B9ACEEFF-3E52-404B-BB34-30529783B0E0}" type="slidenum">
              <a:rPr lang="en-US" smtClean="0"/>
              <a:t>14</a:t>
            </a:fld>
            <a:endParaRPr lang="en-US"/>
          </a:p>
        </p:txBody>
      </p:sp>
    </p:spTree>
    <p:extLst>
      <p:ext uri="{BB962C8B-B14F-4D97-AF65-F5344CB8AC3E}">
        <p14:creationId xmlns:p14="http://schemas.microsoft.com/office/powerpoint/2010/main" val="1810376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The code of integrity is high on the list of themes that nurses contract with frequently. Ethical dilemmas in the medical care setting can stimulate intense discussions among hospital workers, families of the patients and patients themselves. Hospitals have principled care boards that appraise certain conditions to arrive at suitable resolutions. Nurses should understand the importance of the moral code established by the American Nurses Association.</a:t>
            </a:r>
          </a:p>
        </p:txBody>
      </p:sp>
      <p:sp>
        <p:nvSpPr>
          <p:cNvPr id="4" name="Slide Number Placeholder 3"/>
          <p:cNvSpPr>
            <a:spLocks noGrp="1"/>
          </p:cNvSpPr>
          <p:nvPr>
            <p:ph type="sldNum" sz="quarter" idx="5"/>
          </p:nvPr>
        </p:nvSpPr>
        <p:spPr/>
        <p:txBody>
          <a:bodyPr/>
          <a:lstStyle/>
          <a:p>
            <a:fld id="{B9ACEEFF-3E52-404B-BB34-30529783B0E0}" type="slidenum">
              <a:rPr lang="en-US" smtClean="0"/>
              <a:t>15</a:t>
            </a:fld>
            <a:endParaRPr lang="en-US"/>
          </a:p>
        </p:txBody>
      </p:sp>
    </p:spTree>
    <p:extLst>
      <p:ext uri="{BB962C8B-B14F-4D97-AF65-F5344CB8AC3E}">
        <p14:creationId xmlns:p14="http://schemas.microsoft.com/office/powerpoint/2010/main" val="787349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The ethical dilemma surrounding the use of the EHR can lead to a unique set of lawful challenges and ethical (</a:t>
            </a:r>
            <a:r>
              <a:rPr lang="en-US" dirty="0" err="1">
                <a:latin typeface="Times New Roman" panose="02020603050405020304" pitchFamily="18" charset="0"/>
                <a:cs typeface="Times New Roman" panose="02020603050405020304" pitchFamily="18" charset="0"/>
              </a:rPr>
              <a:t>Ganig</a:t>
            </a:r>
            <a:r>
              <a:rPr lang="en-US" dirty="0">
                <a:latin typeface="Times New Roman" panose="02020603050405020304" pitchFamily="18" charset="0"/>
                <a:cs typeface="Times New Roman" panose="02020603050405020304" pitchFamily="18" charset="0"/>
              </a:rPr>
              <a:t> 2020). Nurses should be ready to face these trials and identify the necessities of federal and state laws, workplace guidelines, and responsibilities of the occupation. It has been exposed that nurses consume much of indirect nursing time recording in the EHR, indicating the critical requirement of appropriate practice to content superiority of patient care. The uses of EHP in data privacy and confidentiality on patient information can alter the schedule of a nurse in trying to ensure the system is well secured and free from hackers and this affects their work schedule and sometimes the nurse might not be in position to trace the information due to large volume of stored data. </a:t>
            </a:r>
          </a:p>
        </p:txBody>
      </p:sp>
      <p:sp>
        <p:nvSpPr>
          <p:cNvPr id="4" name="Slide Number Placeholder 3"/>
          <p:cNvSpPr>
            <a:spLocks noGrp="1"/>
          </p:cNvSpPr>
          <p:nvPr>
            <p:ph type="sldNum" sz="quarter" idx="5"/>
          </p:nvPr>
        </p:nvSpPr>
        <p:spPr/>
        <p:txBody>
          <a:bodyPr/>
          <a:lstStyle/>
          <a:p>
            <a:fld id="{B9ACEEFF-3E52-404B-BB34-30529783B0E0}" type="slidenum">
              <a:rPr lang="en-US" smtClean="0"/>
              <a:t>16</a:t>
            </a:fld>
            <a:endParaRPr lang="en-US"/>
          </a:p>
        </p:txBody>
      </p:sp>
    </p:spTree>
    <p:extLst>
      <p:ext uri="{BB962C8B-B14F-4D97-AF65-F5344CB8AC3E}">
        <p14:creationId xmlns:p14="http://schemas.microsoft.com/office/powerpoint/2010/main" val="23209417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Technology in health care should be reliable with the ethical duty of ensuring the patient's rights are put first. Patient information must only be disclosed to a third party by the patient's consent or as permissible by established laws safeguarding personal data. However, this doesn’t mean that doctors cannot get access to patients' personal information (French-Baidoo et al., 2018). Data can be given out for administrative purposes, treatment, or payment without a patient's approval. On the other hand, the patient has state, government, and lawful rights to access, be issued copies and adjust their health records. </a:t>
            </a:r>
          </a:p>
        </p:txBody>
      </p:sp>
      <p:sp>
        <p:nvSpPr>
          <p:cNvPr id="4" name="Slide Number Placeholder 3"/>
          <p:cNvSpPr>
            <a:spLocks noGrp="1"/>
          </p:cNvSpPr>
          <p:nvPr>
            <p:ph type="sldNum" sz="quarter" idx="5"/>
          </p:nvPr>
        </p:nvSpPr>
        <p:spPr/>
        <p:txBody>
          <a:bodyPr/>
          <a:lstStyle/>
          <a:p>
            <a:fld id="{B9ACEEFF-3E52-404B-BB34-30529783B0E0}" type="slidenum">
              <a:rPr lang="en-US" smtClean="0"/>
              <a:t>17</a:t>
            </a:fld>
            <a:endParaRPr lang="en-US"/>
          </a:p>
        </p:txBody>
      </p:sp>
    </p:spTree>
    <p:extLst>
      <p:ext uri="{BB962C8B-B14F-4D97-AF65-F5344CB8AC3E}">
        <p14:creationId xmlns:p14="http://schemas.microsoft.com/office/powerpoint/2010/main" val="4171812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Nurses have the moral duty to protect their patients’ confidential health data. Are electronic health records (EHRs) impacting patient privacy regardless of regulations and occupational codes of conducts that safeguarded patients’ confidentiality and privacy? This research examines the ethical issue of patient privacy as it’s associated with the EHR. The examination of the moral issue is primarily offered; after that, two contrasting positions are illustrated and reinforced; and in conclusion, one site is recommended as the more significant ethical site from the perspective of the nursing occupation (Chen et al., 2019).</a:t>
            </a:r>
          </a:p>
        </p:txBody>
      </p:sp>
      <p:sp>
        <p:nvSpPr>
          <p:cNvPr id="4" name="Slide Number Placeholder 3"/>
          <p:cNvSpPr>
            <a:spLocks noGrp="1"/>
          </p:cNvSpPr>
          <p:nvPr>
            <p:ph type="sldNum" sz="quarter" idx="5"/>
          </p:nvPr>
        </p:nvSpPr>
        <p:spPr/>
        <p:txBody>
          <a:bodyPr/>
          <a:lstStyle/>
          <a:p>
            <a:fld id="{B9ACEEFF-3E52-404B-BB34-30529783B0E0}" type="slidenum">
              <a:rPr lang="en-US" smtClean="0"/>
              <a:t>4</a:t>
            </a:fld>
            <a:endParaRPr lang="en-US"/>
          </a:p>
        </p:txBody>
      </p:sp>
    </p:spTree>
    <p:extLst>
      <p:ext uri="{BB962C8B-B14F-4D97-AF65-F5344CB8AC3E}">
        <p14:creationId xmlns:p14="http://schemas.microsoft.com/office/powerpoint/2010/main" val="1848600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According to Silva et al., (2018), Deontology is ethics of responsibility where the morals of an act hinge on the nature of the action. This thought was initiated by an academician, Kant Immanuel, and hereafter extensively denoted as Kantian deontology. The results of deontology might be suitable for a person but do not fundamentally result in a good result for the community. The nurse-patient collaboration or association is through nature, deontological from medical training practices teach this practice, then when this deontological exercise is broken, the setting of medical neglect rises. This practice guides all nurses in their workstations to perform their duties professionally by doing what is moral to patients, strengthening the nurse-patient connection. The deontological ideologists, which include clinicians and other health staff, are frequently motivated to utilitarian approach by community health experts, hospital directors, and representatives who, in this case, are utilitarian ideologists. From a deontological viewpoint, utilitarianism simplifies the rules or guidelines, whereas there may be extraordinary cases where the strategy is ineffective. </a:t>
            </a:r>
          </a:p>
        </p:txBody>
      </p:sp>
      <p:sp>
        <p:nvSpPr>
          <p:cNvPr id="4" name="Slide Number Placeholder 3"/>
          <p:cNvSpPr>
            <a:spLocks noGrp="1"/>
          </p:cNvSpPr>
          <p:nvPr>
            <p:ph type="sldNum" sz="quarter" idx="5"/>
          </p:nvPr>
        </p:nvSpPr>
        <p:spPr/>
        <p:txBody>
          <a:bodyPr/>
          <a:lstStyle/>
          <a:p>
            <a:fld id="{B9ACEEFF-3E52-404B-BB34-30529783B0E0}" type="slidenum">
              <a:rPr lang="en-US" smtClean="0"/>
              <a:t>5</a:t>
            </a:fld>
            <a:endParaRPr lang="en-US"/>
          </a:p>
        </p:txBody>
      </p:sp>
    </p:spTree>
    <p:extLst>
      <p:ext uri="{BB962C8B-B14F-4D97-AF65-F5344CB8AC3E}">
        <p14:creationId xmlns:p14="http://schemas.microsoft.com/office/powerpoint/2010/main" val="3737194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Deontological approach Code of Ethics offers an outline for nurses during the crucial moment of making moral choices and following the occupation obligations anticipated from a health nurse.</a:t>
            </a:r>
          </a:p>
          <a:p>
            <a:r>
              <a:rPr lang="en-US" dirty="0">
                <a:latin typeface="Times New Roman" panose="02020603050405020304" pitchFamily="18" charset="0"/>
                <a:cs typeface="Times New Roman" panose="02020603050405020304" pitchFamily="18" charset="0"/>
              </a:rPr>
              <a:t>  According to the American Nurses Association (ANA), Code of Ethics for clinicians, "The doctor protects the patient's right to confidentiality.</a:t>
            </a:r>
          </a:p>
          <a:p>
            <a:r>
              <a:rPr lang="en-US" dirty="0">
                <a:latin typeface="Times New Roman" panose="02020603050405020304" pitchFamily="18" charset="0"/>
                <a:cs typeface="Times New Roman" panose="02020603050405020304" pitchFamily="18" charset="0"/>
              </a:rPr>
              <a:t>The clinician/physician has a responsibility to uphold the privacy of all patient information (Layman2020). </a:t>
            </a:r>
          </a:p>
          <a:p>
            <a:endParaRPr lang="en-US" dirty="0"/>
          </a:p>
        </p:txBody>
      </p:sp>
      <p:sp>
        <p:nvSpPr>
          <p:cNvPr id="4" name="Slide Number Placeholder 3"/>
          <p:cNvSpPr>
            <a:spLocks noGrp="1"/>
          </p:cNvSpPr>
          <p:nvPr>
            <p:ph type="sldNum" sz="quarter" idx="5"/>
          </p:nvPr>
        </p:nvSpPr>
        <p:spPr/>
        <p:txBody>
          <a:bodyPr/>
          <a:lstStyle/>
          <a:p>
            <a:fld id="{B9ACEEFF-3E52-404B-BB34-30529783B0E0}" type="slidenum">
              <a:rPr lang="en-US" smtClean="0"/>
              <a:t>6</a:t>
            </a:fld>
            <a:endParaRPr lang="en-US"/>
          </a:p>
        </p:txBody>
      </p:sp>
    </p:spTree>
    <p:extLst>
      <p:ext uri="{BB962C8B-B14F-4D97-AF65-F5344CB8AC3E}">
        <p14:creationId xmlns:p14="http://schemas.microsoft.com/office/powerpoint/2010/main" val="2211228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EHRs Offer More Suitability to Patients, one of the pros of EHRs is that by offering a central, extensively adopted scheme where numerous institutions share safe information concerning a patient.</a:t>
            </a:r>
          </a:p>
          <a:p>
            <a:r>
              <a:rPr lang="en-US" dirty="0">
                <a:latin typeface="Times New Roman" panose="02020603050405020304" pitchFamily="18" charset="0"/>
                <a:cs typeface="Times New Roman" panose="02020603050405020304" pitchFamily="18" charset="0"/>
              </a:rPr>
              <a:t>Patients are in a position to access and obtain care in a more well-organized manner (Shenoy et al., 2017).</a:t>
            </a:r>
          </a:p>
          <a:p>
            <a:r>
              <a:rPr lang="en-US" dirty="0">
                <a:latin typeface="Times New Roman" panose="02020603050405020304" pitchFamily="18" charset="0"/>
                <a:cs typeface="Times New Roman" panose="02020603050405020304" pitchFamily="18" charset="0"/>
              </a:rPr>
              <a:t> In the circumstances like the patient requiring to find data about particular health care he has been prescribed in the historical or a parent demanding to make sure her kid has obtained certain vaccinations,</a:t>
            </a:r>
          </a:p>
          <a:p>
            <a:r>
              <a:rPr lang="en-US" dirty="0">
                <a:latin typeface="Times New Roman" panose="02020603050405020304" pitchFamily="18" charset="0"/>
                <a:cs typeface="Times New Roman" panose="02020603050405020304" pitchFamily="18" charset="0"/>
              </a:rPr>
              <a:t>Electronic health archives make it conceivable for that information to be shared more without difficulty.</a:t>
            </a:r>
          </a:p>
          <a:p>
            <a:endParaRPr lang="en-US" dirty="0"/>
          </a:p>
        </p:txBody>
      </p:sp>
      <p:sp>
        <p:nvSpPr>
          <p:cNvPr id="4" name="Slide Number Placeholder 3"/>
          <p:cNvSpPr>
            <a:spLocks noGrp="1"/>
          </p:cNvSpPr>
          <p:nvPr>
            <p:ph type="sldNum" sz="quarter" idx="5"/>
          </p:nvPr>
        </p:nvSpPr>
        <p:spPr/>
        <p:txBody>
          <a:bodyPr/>
          <a:lstStyle/>
          <a:p>
            <a:fld id="{B9ACEEFF-3E52-404B-BB34-30529783B0E0}" type="slidenum">
              <a:rPr lang="en-US" smtClean="0"/>
              <a:t>7</a:t>
            </a:fld>
            <a:endParaRPr lang="en-US"/>
          </a:p>
        </p:txBody>
      </p:sp>
    </p:spTree>
    <p:extLst>
      <p:ext uri="{BB962C8B-B14F-4D97-AF65-F5344CB8AC3E}">
        <p14:creationId xmlns:p14="http://schemas.microsoft.com/office/powerpoint/2010/main" val="3156650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EHRs Can Increase Health Services Usage in Rural Areas, EHRs may offer some assistance to persons living in rural parts of the country by providing a more explicit photo of an individual’s medical history, illustrating if that individual needs specialized medication, and offering more reasonable care. For instance, if someone in a rural area has previously taken a specific vaccination, an EHR can pose that information and avert the person from getting or making payment for extra services that the person doesn’t require. EHRs may be treasured past the one patient they denote to. For instance, a clinic, healthcare institution, or hospital might find out after gathering and analyzing information obtained from various EHRs. There has been an uptick in persons with flu-like signs in a specific location. Having this information in hand, health experts may carry out outreach to assist those people in obtaining medication for their signs and prepare physicians for a likely massive arrival of new patients (</a:t>
            </a:r>
            <a:r>
              <a:rPr lang="en-US" dirty="0" err="1">
                <a:latin typeface="Times New Roman" panose="02020603050405020304" pitchFamily="18" charset="0"/>
                <a:cs typeface="Times New Roman" panose="02020603050405020304" pitchFamily="18" charset="0"/>
              </a:rPr>
              <a:t>Ganiga</a:t>
            </a:r>
            <a:r>
              <a:rPr lang="en-US" dirty="0">
                <a:latin typeface="Times New Roman" panose="02020603050405020304" pitchFamily="18" charset="0"/>
                <a:cs typeface="Times New Roman" panose="02020603050405020304" pitchFamily="18" charset="0"/>
              </a:rPr>
              <a:t> et al., 2020).</a:t>
            </a:r>
          </a:p>
        </p:txBody>
      </p:sp>
      <p:sp>
        <p:nvSpPr>
          <p:cNvPr id="4" name="Slide Number Placeholder 3"/>
          <p:cNvSpPr>
            <a:spLocks noGrp="1"/>
          </p:cNvSpPr>
          <p:nvPr>
            <p:ph type="sldNum" sz="quarter" idx="5"/>
          </p:nvPr>
        </p:nvSpPr>
        <p:spPr/>
        <p:txBody>
          <a:bodyPr/>
          <a:lstStyle/>
          <a:p>
            <a:fld id="{B9ACEEFF-3E52-404B-BB34-30529783B0E0}" type="slidenum">
              <a:rPr lang="en-US" smtClean="0"/>
              <a:t>8</a:t>
            </a:fld>
            <a:endParaRPr lang="en-US"/>
          </a:p>
        </p:txBody>
      </p:sp>
    </p:spTree>
    <p:extLst>
      <p:ext uri="{BB962C8B-B14F-4D97-AF65-F5344CB8AC3E}">
        <p14:creationId xmlns:p14="http://schemas.microsoft.com/office/powerpoint/2010/main" val="511359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Despite the EHRs system having many advantages as any other system, the disadvantage of HER is that it can Cause Confusion Among Health institutions. The methods may encounter some challenges in collaborating with one other and sharing data concerning patients. In the same way, Patients also become disordered when working with many organizations and divisions that might have implemented EHRs but executed them differently, like having to generate an account to use one EHR system and not another (Silva et al., 2018).</a:t>
            </a:r>
          </a:p>
        </p:txBody>
      </p:sp>
      <p:sp>
        <p:nvSpPr>
          <p:cNvPr id="4" name="Slide Number Placeholder 3"/>
          <p:cNvSpPr>
            <a:spLocks noGrp="1"/>
          </p:cNvSpPr>
          <p:nvPr>
            <p:ph type="sldNum" sz="quarter" idx="5"/>
          </p:nvPr>
        </p:nvSpPr>
        <p:spPr/>
        <p:txBody>
          <a:bodyPr/>
          <a:lstStyle/>
          <a:p>
            <a:fld id="{B9ACEEFF-3E52-404B-BB34-30529783B0E0}" type="slidenum">
              <a:rPr lang="en-US" smtClean="0"/>
              <a:t>9</a:t>
            </a:fld>
            <a:endParaRPr lang="en-US"/>
          </a:p>
        </p:txBody>
      </p:sp>
    </p:spTree>
    <p:extLst>
      <p:ext uri="{BB962C8B-B14F-4D97-AF65-F5344CB8AC3E}">
        <p14:creationId xmlns:p14="http://schemas.microsoft.com/office/powerpoint/2010/main" val="4009310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In my view EHR system is much more critical and vital as it helps produce a comprehensive, precise health care history for many patients. Implementing this system marks the commencement of a new period of health record communication. According to Chen et al., (2019), Digital health archives have become more moveable, and patients now depend on the precision of their combined electronic health records more than before.</a:t>
            </a:r>
          </a:p>
        </p:txBody>
      </p:sp>
      <p:sp>
        <p:nvSpPr>
          <p:cNvPr id="4" name="Slide Number Placeholder 3"/>
          <p:cNvSpPr>
            <a:spLocks noGrp="1"/>
          </p:cNvSpPr>
          <p:nvPr>
            <p:ph type="sldNum" sz="quarter" idx="5"/>
          </p:nvPr>
        </p:nvSpPr>
        <p:spPr/>
        <p:txBody>
          <a:bodyPr/>
          <a:lstStyle/>
          <a:p>
            <a:fld id="{B9ACEEFF-3E52-404B-BB34-30529783B0E0}" type="slidenum">
              <a:rPr lang="en-US" smtClean="0"/>
              <a:t>10</a:t>
            </a:fld>
            <a:endParaRPr lang="en-US"/>
          </a:p>
        </p:txBody>
      </p:sp>
    </p:spTree>
    <p:extLst>
      <p:ext uri="{BB962C8B-B14F-4D97-AF65-F5344CB8AC3E}">
        <p14:creationId xmlns:p14="http://schemas.microsoft.com/office/powerpoint/2010/main" val="2890394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To avert conflicts, a proficient code of conduct ought to be recognized, not just in the hospital organizations but also as part of group exercise strategies and health staff regulations. A disciplinary scheme must be established so that the process and the referral design to higher authority are perfectly known. Engaging in dialogue is another approach to preventing conflict (French-Baidoo et al., 2018). Nursing supervisors and the nurses who work for them are obliged to learn to have s conversation around the dispute that arises in the office to form a healthy work atmosphere. This is vital in the severe care background since conflicts may frequently occur in disordered and traumatic environments. </a:t>
            </a:r>
          </a:p>
        </p:txBody>
      </p:sp>
      <p:sp>
        <p:nvSpPr>
          <p:cNvPr id="4" name="Slide Number Placeholder 3"/>
          <p:cNvSpPr>
            <a:spLocks noGrp="1"/>
          </p:cNvSpPr>
          <p:nvPr>
            <p:ph type="sldNum" sz="quarter" idx="5"/>
          </p:nvPr>
        </p:nvSpPr>
        <p:spPr/>
        <p:txBody>
          <a:bodyPr/>
          <a:lstStyle/>
          <a:p>
            <a:fld id="{B9ACEEFF-3E52-404B-BB34-30529783B0E0}" type="slidenum">
              <a:rPr lang="en-US" smtClean="0"/>
              <a:t>11</a:t>
            </a:fld>
            <a:endParaRPr lang="en-US"/>
          </a:p>
        </p:txBody>
      </p:sp>
    </p:spTree>
    <p:extLst>
      <p:ext uri="{BB962C8B-B14F-4D97-AF65-F5344CB8AC3E}">
        <p14:creationId xmlns:p14="http://schemas.microsoft.com/office/powerpoint/2010/main" val="4203536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AAC14F1-F4D4-4685-A00B-364FD4B05CDF}" type="datetimeFigureOut">
              <a:rPr lang="en-US" smtClean="0"/>
              <a:t>10/8/2021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9F6E-CCB3-49D5-B1B6-CB9A26F94E26}" type="slidenum">
              <a:rPr lang="en-US" smtClean="0"/>
              <a:t>‹#›</a:t>
            </a:fld>
            <a:endParaRPr lang="en-US"/>
          </a:p>
        </p:txBody>
      </p:sp>
    </p:spTree>
    <p:extLst>
      <p:ext uri="{BB962C8B-B14F-4D97-AF65-F5344CB8AC3E}">
        <p14:creationId xmlns:p14="http://schemas.microsoft.com/office/powerpoint/2010/main" val="89215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AC14F1-F4D4-4685-A00B-364FD4B05CDF}" type="datetimeFigureOut">
              <a:rPr lang="en-US" smtClean="0"/>
              <a:t>10/8/2021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9F6E-CCB3-49D5-B1B6-CB9A26F94E26}" type="slidenum">
              <a:rPr lang="en-US" smtClean="0"/>
              <a:t>‹#›</a:t>
            </a:fld>
            <a:endParaRPr lang="en-US"/>
          </a:p>
        </p:txBody>
      </p:sp>
    </p:spTree>
    <p:extLst>
      <p:ext uri="{BB962C8B-B14F-4D97-AF65-F5344CB8AC3E}">
        <p14:creationId xmlns:p14="http://schemas.microsoft.com/office/powerpoint/2010/main" val="3999795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AC14F1-F4D4-4685-A00B-364FD4B05CDF}" type="datetimeFigureOut">
              <a:rPr lang="en-US" smtClean="0"/>
              <a:t>10/8/2021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9F6E-CCB3-49D5-B1B6-CB9A26F94E26}"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79024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AC14F1-F4D4-4685-A00B-364FD4B05CDF}" type="datetimeFigureOut">
              <a:rPr lang="en-US" smtClean="0"/>
              <a:t>10/8/2021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9F6E-CCB3-49D5-B1B6-CB9A26F94E26}" type="slidenum">
              <a:rPr lang="en-US" smtClean="0"/>
              <a:t>‹#›</a:t>
            </a:fld>
            <a:endParaRPr lang="en-US"/>
          </a:p>
        </p:txBody>
      </p:sp>
    </p:spTree>
    <p:extLst>
      <p:ext uri="{BB962C8B-B14F-4D97-AF65-F5344CB8AC3E}">
        <p14:creationId xmlns:p14="http://schemas.microsoft.com/office/powerpoint/2010/main" val="40156981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AC14F1-F4D4-4685-A00B-364FD4B05CDF}" type="datetimeFigureOut">
              <a:rPr lang="en-US" smtClean="0"/>
              <a:t>10/8/2021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9F6E-CCB3-49D5-B1B6-CB9A26F94E26}"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688001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AC14F1-F4D4-4685-A00B-364FD4B05CDF}" type="datetimeFigureOut">
              <a:rPr lang="en-US" smtClean="0"/>
              <a:t>10/8/2021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9F6E-CCB3-49D5-B1B6-CB9A26F94E26}" type="slidenum">
              <a:rPr lang="en-US" smtClean="0"/>
              <a:t>‹#›</a:t>
            </a:fld>
            <a:endParaRPr lang="en-US"/>
          </a:p>
        </p:txBody>
      </p:sp>
    </p:spTree>
    <p:extLst>
      <p:ext uri="{BB962C8B-B14F-4D97-AF65-F5344CB8AC3E}">
        <p14:creationId xmlns:p14="http://schemas.microsoft.com/office/powerpoint/2010/main" val="13469199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AC14F1-F4D4-4685-A00B-364FD4B05CDF}" type="datetimeFigureOut">
              <a:rPr lang="en-US" smtClean="0"/>
              <a:t>10/8/2021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9F6E-CCB3-49D5-B1B6-CB9A26F94E26}" type="slidenum">
              <a:rPr lang="en-US" smtClean="0"/>
              <a:t>‹#›</a:t>
            </a:fld>
            <a:endParaRPr lang="en-US"/>
          </a:p>
        </p:txBody>
      </p:sp>
    </p:spTree>
    <p:extLst>
      <p:ext uri="{BB962C8B-B14F-4D97-AF65-F5344CB8AC3E}">
        <p14:creationId xmlns:p14="http://schemas.microsoft.com/office/powerpoint/2010/main" val="1241982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AC14F1-F4D4-4685-A00B-364FD4B05CDF}" type="datetimeFigureOut">
              <a:rPr lang="en-US" smtClean="0"/>
              <a:t>10/8/2021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9F6E-CCB3-49D5-B1B6-CB9A26F94E26}" type="slidenum">
              <a:rPr lang="en-US" smtClean="0"/>
              <a:t>‹#›</a:t>
            </a:fld>
            <a:endParaRPr lang="en-US"/>
          </a:p>
        </p:txBody>
      </p:sp>
    </p:spTree>
    <p:extLst>
      <p:ext uri="{BB962C8B-B14F-4D97-AF65-F5344CB8AC3E}">
        <p14:creationId xmlns:p14="http://schemas.microsoft.com/office/powerpoint/2010/main" val="404163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AC14F1-F4D4-4685-A00B-364FD4B05CDF}" type="datetimeFigureOut">
              <a:rPr lang="en-US" smtClean="0"/>
              <a:t>10/8/2021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9F6E-CCB3-49D5-B1B6-CB9A26F94E26}" type="slidenum">
              <a:rPr lang="en-US" smtClean="0"/>
              <a:t>‹#›</a:t>
            </a:fld>
            <a:endParaRPr lang="en-US"/>
          </a:p>
        </p:txBody>
      </p:sp>
    </p:spTree>
    <p:extLst>
      <p:ext uri="{BB962C8B-B14F-4D97-AF65-F5344CB8AC3E}">
        <p14:creationId xmlns:p14="http://schemas.microsoft.com/office/powerpoint/2010/main" val="34506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AC14F1-F4D4-4685-A00B-364FD4B05CDF}" type="datetimeFigureOut">
              <a:rPr lang="en-US" smtClean="0"/>
              <a:t>10/8/2021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9F6E-CCB3-49D5-B1B6-CB9A26F94E26}" type="slidenum">
              <a:rPr lang="en-US" smtClean="0"/>
              <a:t>‹#›</a:t>
            </a:fld>
            <a:endParaRPr lang="en-US"/>
          </a:p>
        </p:txBody>
      </p:sp>
    </p:spTree>
    <p:extLst>
      <p:ext uri="{BB962C8B-B14F-4D97-AF65-F5344CB8AC3E}">
        <p14:creationId xmlns:p14="http://schemas.microsoft.com/office/powerpoint/2010/main" val="1599601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AAC14F1-F4D4-4685-A00B-364FD4B05CDF}" type="datetimeFigureOut">
              <a:rPr lang="en-US" smtClean="0"/>
              <a:t>10/8/2021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999F6E-CCB3-49D5-B1B6-CB9A26F94E26}" type="slidenum">
              <a:rPr lang="en-US" smtClean="0"/>
              <a:t>‹#›</a:t>
            </a:fld>
            <a:endParaRPr lang="en-US"/>
          </a:p>
        </p:txBody>
      </p:sp>
    </p:spTree>
    <p:extLst>
      <p:ext uri="{BB962C8B-B14F-4D97-AF65-F5344CB8AC3E}">
        <p14:creationId xmlns:p14="http://schemas.microsoft.com/office/powerpoint/2010/main" val="1341507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AAC14F1-F4D4-4685-A00B-364FD4B05CDF}" type="datetimeFigureOut">
              <a:rPr lang="en-US" smtClean="0"/>
              <a:t>10/8/2021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999F6E-CCB3-49D5-B1B6-CB9A26F94E26}" type="slidenum">
              <a:rPr lang="en-US" smtClean="0"/>
              <a:t>‹#›</a:t>
            </a:fld>
            <a:endParaRPr lang="en-US"/>
          </a:p>
        </p:txBody>
      </p:sp>
    </p:spTree>
    <p:extLst>
      <p:ext uri="{BB962C8B-B14F-4D97-AF65-F5344CB8AC3E}">
        <p14:creationId xmlns:p14="http://schemas.microsoft.com/office/powerpoint/2010/main" val="1500806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AAC14F1-F4D4-4685-A00B-364FD4B05CDF}" type="datetimeFigureOut">
              <a:rPr lang="en-US" smtClean="0"/>
              <a:t>10/8/2021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999F6E-CCB3-49D5-B1B6-CB9A26F94E26}" type="slidenum">
              <a:rPr lang="en-US" smtClean="0"/>
              <a:t>‹#›</a:t>
            </a:fld>
            <a:endParaRPr lang="en-US"/>
          </a:p>
        </p:txBody>
      </p:sp>
    </p:spTree>
    <p:extLst>
      <p:ext uri="{BB962C8B-B14F-4D97-AF65-F5344CB8AC3E}">
        <p14:creationId xmlns:p14="http://schemas.microsoft.com/office/powerpoint/2010/main" val="933444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AC14F1-F4D4-4685-A00B-364FD4B05CDF}" type="datetimeFigureOut">
              <a:rPr lang="en-US" smtClean="0"/>
              <a:t>10/8/2021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999F6E-CCB3-49D5-B1B6-CB9A26F94E26}" type="slidenum">
              <a:rPr lang="en-US" smtClean="0"/>
              <a:t>‹#›</a:t>
            </a:fld>
            <a:endParaRPr lang="en-US"/>
          </a:p>
        </p:txBody>
      </p:sp>
    </p:spTree>
    <p:extLst>
      <p:ext uri="{BB962C8B-B14F-4D97-AF65-F5344CB8AC3E}">
        <p14:creationId xmlns:p14="http://schemas.microsoft.com/office/powerpoint/2010/main" val="309075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AAC14F1-F4D4-4685-A00B-364FD4B05CDF}" type="datetimeFigureOut">
              <a:rPr lang="en-US" smtClean="0"/>
              <a:t>10/8/2021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999F6E-CCB3-49D5-B1B6-CB9A26F94E26}" type="slidenum">
              <a:rPr lang="en-US" smtClean="0"/>
              <a:t>‹#›</a:t>
            </a:fld>
            <a:endParaRPr lang="en-US"/>
          </a:p>
        </p:txBody>
      </p:sp>
    </p:spTree>
    <p:extLst>
      <p:ext uri="{BB962C8B-B14F-4D97-AF65-F5344CB8AC3E}">
        <p14:creationId xmlns:p14="http://schemas.microsoft.com/office/powerpoint/2010/main" val="2987087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AC14F1-F4D4-4685-A00B-364FD4B05CDF}" type="datetimeFigureOut">
              <a:rPr lang="en-US" smtClean="0"/>
              <a:t>10/8/2021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999F6E-CCB3-49D5-B1B6-CB9A26F94E26}" type="slidenum">
              <a:rPr lang="en-US" smtClean="0"/>
              <a:t>‹#›</a:t>
            </a:fld>
            <a:endParaRPr lang="en-US"/>
          </a:p>
        </p:txBody>
      </p:sp>
    </p:spTree>
    <p:extLst>
      <p:ext uri="{BB962C8B-B14F-4D97-AF65-F5344CB8AC3E}">
        <p14:creationId xmlns:p14="http://schemas.microsoft.com/office/powerpoint/2010/main" val="3748508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AAC14F1-F4D4-4685-A00B-364FD4B05CDF}" type="datetimeFigureOut">
              <a:rPr lang="en-US" smtClean="0"/>
              <a:t>10/8/2021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C6999F6E-CCB3-49D5-B1B6-CB9A26F94E26}" type="slidenum">
              <a:rPr lang="en-US" smtClean="0"/>
              <a:t>‹#›</a:t>
            </a:fld>
            <a:endParaRPr lang="en-US"/>
          </a:p>
        </p:txBody>
      </p:sp>
    </p:spTree>
    <p:extLst>
      <p:ext uri="{BB962C8B-B14F-4D97-AF65-F5344CB8AC3E}">
        <p14:creationId xmlns:p14="http://schemas.microsoft.com/office/powerpoint/2010/main" val="58796125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2BB916-9713-4763-B651-873FC6DE4026}"/>
              </a:ext>
            </a:extLst>
          </p:cNvPr>
          <p:cNvSpPr txBox="1"/>
          <p:nvPr/>
        </p:nvSpPr>
        <p:spPr>
          <a:xfrm>
            <a:off x="3046912" y="3244334"/>
            <a:ext cx="6093822" cy="400110"/>
          </a:xfrm>
          <a:prstGeom prst="rect">
            <a:avLst/>
          </a:prstGeom>
          <a:noFill/>
        </p:spPr>
        <p:txBody>
          <a:bodyPr wrap="square">
            <a:spAutoFit/>
          </a:bodyPr>
          <a:lstStyle/>
          <a:p>
            <a:r>
              <a:rPr lang="en-US" sz="2000" dirty="0">
                <a:solidFill>
                  <a:srgbClr val="7030A0"/>
                </a:solidFill>
                <a:latin typeface="Times New Roman" panose="02020603050405020304" pitchFamily="18" charset="0"/>
                <a:cs typeface="Times New Roman" panose="02020603050405020304" pitchFamily="18" charset="0"/>
              </a:rPr>
              <a:t>PATIENT PRIVACY AND CONFIDENTIALITY </a:t>
            </a:r>
          </a:p>
        </p:txBody>
      </p:sp>
    </p:spTree>
    <p:extLst>
      <p:ext uri="{BB962C8B-B14F-4D97-AF65-F5344CB8AC3E}">
        <p14:creationId xmlns:p14="http://schemas.microsoft.com/office/powerpoint/2010/main" val="3459191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85729-56A4-4A95-BE4E-699F1CF4A972}"/>
              </a:ext>
            </a:extLst>
          </p:cNvPr>
          <p:cNvSpPr>
            <a:spLocks noGrp="1"/>
          </p:cNvSpPr>
          <p:nvPr>
            <p:ph type="title"/>
          </p:nvPr>
        </p:nvSpPr>
        <p:spPr/>
        <p:txBody>
          <a:bodyPr/>
          <a:lstStyle/>
          <a:p>
            <a:r>
              <a:rPr lang="en-US" dirty="0">
                <a:solidFill>
                  <a:srgbClr val="7030A0"/>
                </a:solidFill>
                <a:latin typeface="Times New Roman" panose="02020603050405020304" pitchFamily="18" charset="0"/>
                <a:cs typeface="Times New Roman" panose="02020603050405020304" pitchFamily="18" charset="0"/>
              </a:rPr>
              <a:t>Cont.. </a:t>
            </a:r>
          </a:p>
        </p:txBody>
      </p:sp>
      <p:sp>
        <p:nvSpPr>
          <p:cNvPr id="3" name="Content Placeholder 2">
            <a:extLst>
              <a:ext uri="{FF2B5EF4-FFF2-40B4-BE49-F238E27FC236}">
                <a16:creationId xmlns:a16="http://schemas.microsoft.com/office/drawing/2014/main" id="{B139A277-FC31-4F33-A330-5B1C5A79C637}"/>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In my view EHR system is much more critical and vital as it helps produce a comprehensive, precise health care history for many patients. </a:t>
            </a:r>
          </a:p>
          <a:p>
            <a:r>
              <a:rPr lang="en-US" dirty="0">
                <a:latin typeface="Times New Roman" panose="02020603050405020304" pitchFamily="18" charset="0"/>
                <a:cs typeface="Times New Roman" panose="02020603050405020304" pitchFamily="18" charset="0"/>
              </a:rPr>
              <a:t>Implementing this system marks the commencement of a new period of health record communication. </a:t>
            </a:r>
          </a:p>
          <a:p>
            <a:r>
              <a:rPr lang="en-US" dirty="0">
                <a:latin typeface="Times New Roman" panose="02020603050405020304" pitchFamily="18" charset="0"/>
                <a:cs typeface="Times New Roman" panose="02020603050405020304" pitchFamily="18" charset="0"/>
              </a:rPr>
              <a:t>According to Chen et al., (2019), Digital health archives have become more moveable, and patients now depend on the precision of their combined electronic health records more than before.</a:t>
            </a:r>
          </a:p>
        </p:txBody>
      </p:sp>
    </p:spTree>
    <p:extLst>
      <p:ext uri="{BB962C8B-B14F-4D97-AF65-F5344CB8AC3E}">
        <p14:creationId xmlns:p14="http://schemas.microsoft.com/office/powerpoint/2010/main" val="3530205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91D29-CF3E-454D-8316-623ECE695E47}"/>
              </a:ext>
            </a:extLst>
          </p:cNvPr>
          <p:cNvSpPr>
            <a:spLocks noGrp="1"/>
          </p:cNvSpPr>
          <p:nvPr>
            <p:ph type="title"/>
          </p:nvPr>
        </p:nvSpPr>
        <p:spPr/>
        <p:txBody>
          <a:bodyPr>
            <a:normAutofit fontScale="90000"/>
          </a:bodyPr>
          <a:lstStyle/>
          <a:p>
            <a:r>
              <a:rPr lang="en-US" dirty="0"/>
              <a:t>E.</a:t>
            </a:r>
            <a:r>
              <a:rPr lang="en-US" sz="3100" dirty="0">
                <a:latin typeface="Times New Roman" panose="02020603050405020304" pitchFamily="18" charset="0"/>
                <a:cs typeface="Times New Roman" panose="02020603050405020304" pitchFamily="18" charset="0"/>
              </a:rPr>
              <a:t>	How might strategies be used to prevent or minimize conflict? What methods might be applied if conflict does arise?</a:t>
            </a:r>
          </a:p>
        </p:txBody>
      </p:sp>
      <p:sp>
        <p:nvSpPr>
          <p:cNvPr id="3" name="Content Placeholder 2">
            <a:extLst>
              <a:ext uri="{FF2B5EF4-FFF2-40B4-BE49-F238E27FC236}">
                <a16:creationId xmlns:a16="http://schemas.microsoft.com/office/drawing/2014/main" id="{AD455069-B33E-46BA-AD8E-0ED299CB477F}"/>
              </a:ext>
            </a:extLst>
          </p:cNvPr>
          <p:cNvSpPr>
            <a:spLocks noGrp="1"/>
          </p:cNvSpPr>
          <p:nvPr>
            <p:ph idx="1"/>
          </p:nvPr>
        </p:nvSpPr>
        <p:spPr/>
        <p:txBody>
          <a:bodyPr>
            <a:normAutofit lnSpcReduction="10000"/>
          </a:bodyPr>
          <a:lstStyle/>
          <a:p>
            <a:r>
              <a:rPr lang="en-US" dirty="0">
                <a:latin typeface="Times New Roman" panose="02020603050405020304" pitchFamily="18" charset="0"/>
                <a:cs typeface="Times New Roman" panose="02020603050405020304" pitchFamily="18" charset="0"/>
              </a:rPr>
              <a:t>To avert conflicts, a proficient code of conduct ought to be recognized, not just in the hospital organizations but also as part of group exercise strategies and health staff regulations. </a:t>
            </a:r>
          </a:p>
          <a:p>
            <a:r>
              <a:rPr lang="en-US" dirty="0">
                <a:latin typeface="Times New Roman" panose="02020603050405020304" pitchFamily="18" charset="0"/>
                <a:cs typeface="Times New Roman" panose="02020603050405020304" pitchFamily="18" charset="0"/>
              </a:rPr>
              <a:t>A disciplinary scheme must be established so that the process and the referral design to higher authority are perfectly known. </a:t>
            </a:r>
          </a:p>
          <a:p>
            <a:r>
              <a:rPr lang="en-US" dirty="0">
                <a:latin typeface="Times New Roman" panose="02020603050405020304" pitchFamily="18" charset="0"/>
                <a:cs typeface="Times New Roman" panose="02020603050405020304" pitchFamily="18" charset="0"/>
              </a:rPr>
              <a:t>Engaging in dialogue is another approach to preventing conflict (French-Baidoo et al., 2018).</a:t>
            </a:r>
          </a:p>
          <a:p>
            <a:r>
              <a:rPr lang="en-US" dirty="0">
                <a:latin typeface="Times New Roman" panose="02020603050405020304" pitchFamily="18" charset="0"/>
                <a:cs typeface="Times New Roman" panose="02020603050405020304" pitchFamily="18" charset="0"/>
              </a:rPr>
              <a:t> Nursing supervisors and the nurses who work for them are obliged to learn to have s conversation around the dispute that arises in the office to form a healthy work atmosphere. </a:t>
            </a:r>
          </a:p>
          <a:p>
            <a:r>
              <a:rPr lang="en-US" dirty="0">
                <a:latin typeface="Times New Roman" panose="02020603050405020304" pitchFamily="18" charset="0"/>
                <a:cs typeface="Times New Roman" panose="02020603050405020304" pitchFamily="18" charset="0"/>
              </a:rPr>
              <a:t>This is vital in the severe care background since conflicts may frequently occur in disordered and traumatic environments. </a:t>
            </a:r>
          </a:p>
        </p:txBody>
      </p:sp>
    </p:spTree>
    <p:extLst>
      <p:ext uri="{BB962C8B-B14F-4D97-AF65-F5344CB8AC3E}">
        <p14:creationId xmlns:p14="http://schemas.microsoft.com/office/powerpoint/2010/main" val="3530912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F0EFC-4B38-41DF-9FDA-BDC7B2D33C60}"/>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Cont..</a:t>
            </a:r>
          </a:p>
        </p:txBody>
      </p:sp>
      <p:sp>
        <p:nvSpPr>
          <p:cNvPr id="3" name="Content Placeholder 2">
            <a:extLst>
              <a:ext uri="{FF2B5EF4-FFF2-40B4-BE49-F238E27FC236}">
                <a16:creationId xmlns:a16="http://schemas.microsoft.com/office/drawing/2014/main" id="{456D00F8-84FA-4F34-B85A-F89E1259D816}"/>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Conflict resolution certainly emanates to some, but then again, several nurses require education on advancing this and other associated skills vital for administrators. </a:t>
            </a:r>
          </a:p>
          <a:p>
            <a:r>
              <a:rPr lang="en-US" dirty="0">
                <a:latin typeface="Times New Roman" panose="02020603050405020304" pitchFamily="18" charset="0"/>
                <a:cs typeface="Times New Roman" panose="02020603050405020304" pitchFamily="18" charset="0"/>
              </a:rPr>
              <a:t>Whether one seeks to be a nurse director or nurse supervisor, obtaining the knowledge and skills to govern a group of nurses vast and small is essential (Chen et al., 2019).</a:t>
            </a:r>
          </a:p>
        </p:txBody>
      </p:sp>
    </p:spTree>
    <p:extLst>
      <p:ext uri="{BB962C8B-B14F-4D97-AF65-F5344CB8AC3E}">
        <p14:creationId xmlns:p14="http://schemas.microsoft.com/office/powerpoint/2010/main" val="4179908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7161C-236B-442D-A8A7-BE5D031E0C91}"/>
              </a:ext>
            </a:extLst>
          </p:cNvPr>
          <p:cNvSpPr>
            <a:spLocks noGrp="1"/>
          </p:cNvSpPr>
          <p:nvPr>
            <p:ph type="title"/>
          </p:nvPr>
        </p:nvSpPr>
        <p:spPr/>
        <p:txBody>
          <a:bodyPr>
            <a:normAutofit fontScale="90000"/>
          </a:bodyPr>
          <a:lstStyle/>
          <a:p>
            <a:r>
              <a:rPr lang="en-US" dirty="0">
                <a:solidFill>
                  <a:srgbClr val="7030A0"/>
                </a:solidFill>
                <a:latin typeface="Times New Roman" panose="02020603050405020304" pitchFamily="18" charset="0"/>
                <a:cs typeface="Times New Roman" panose="02020603050405020304" pitchFamily="18" charset="0"/>
              </a:rPr>
              <a:t>F.	The ethical dilemma in nursing is considered necessary in today's health care organization.</a:t>
            </a:r>
          </a:p>
        </p:txBody>
      </p:sp>
      <p:sp>
        <p:nvSpPr>
          <p:cNvPr id="3" name="Content Placeholder 2">
            <a:extLst>
              <a:ext uri="{FF2B5EF4-FFF2-40B4-BE49-F238E27FC236}">
                <a16:creationId xmlns:a16="http://schemas.microsoft.com/office/drawing/2014/main" id="{44869A6A-394B-4CAE-9A20-534A5B18ADD1}"/>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High ethical values are essential for healthcare.</a:t>
            </a:r>
          </a:p>
          <a:p>
            <a:r>
              <a:rPr lang="en-US" dirty="0">
                <a:latin typeface="Times New Roman" panose="02020603050405020304" pitchFamily="18" charset="0"/>
                <a:cs typeface="Times New Roman" panose="02020603050405020304" pitchFamily="18" charset="0"/>
              </a:rPr>
              <a:t> These morals fall beneath the umbrella of medical ethics or health ethics, the area of applied morals that deals with ethical decision making functional to medical policies and practices.</a:t>
            </a:r>
          </a:p>
          <a:p>
            <a:r>
              <a:rPr lang="en-US" dirty="0">
                <a:latin typeface="Times New Roman" panose="02020603050405020304" pitchFamily="18" charset="0"/>
                <a:cs typeface="Times New Roman" panose="02020603050405020304" pitchFamily="18" charset="0"/>
              </a:rPr>
              <a:t> Information concerning the patient’s health condition is well-thought-out to be private and confidential. </a:t>
            </a:r>
          </a:p>
          <a:p>
            <a:r>
              <a:rPr lang="en-US" dirty="0">
                <a:latin typeface="Times New Roman" panose="02020603050405020304" pitchFamily="18" charset="0"/>
                <a:cs typeface="Times New Roman" panose="02020603050405020304" pitchFamily="18" charset="0"/>
              </a:rPr>
              <a:t>Violating a patient’s privacy can offended the sick individual and have lawful and ethical penalties for the health care employee. </a:t>
            </a:r>
          </a:p>
          <a:p>
            <a:r>
              <a:rPr lang="en-US" dirty="0">
                <a:latin typeface="Times New Roman" panose="02020603050405020304" pitchFamily="18" charset="0"/>
                <a:cs typeface="Times New Roman" panose="02020603050405020304" pitchFamily="18" charset="0"/>
              </a:rPr>
              <a:t>According to </a:t>
            </a:r>
            <a:r>
              <a:rPr lang="en-US" dirty="0" err="1">
                <a:latin typeface="Times New Roman" panose="02020603050405020304" pitchFamily="18" charset="0"/>
                <a:cs typeface="Times New Roman" panose="02020603050405020304" pitchFamily="18" charset="0"/>
              </a:rPr>
              <a:t>Stablein</a:t>
            </a:r>
            <a:r>
              <a:rPr lang="en-US" dirty="0">
                <a:latin typeface="Times New Roman" panose="02020603050405020304" pitchFamily="18" charset="0"/>
                <a:cs typeface="Times New Roman" panose="02020603050405020304" pitchFamily="18" charset="0"/>
              </a:rPr>
              <a:t> et al., (2018), The Health Insurance Portability and Accounting Act (HIPAA) has come up precise laws that oversee the publication or issue of a patient’s medical data.</a:t>
            </a:r>
          </a:p>
        </p:txBody>
      </p:sp>
    </p:spTree>
    <p:extLst>
      <p:ext uri="{BB962C8B-B14F-4D97-AF65-F5344CB8AC3E}">
        <p14:creationId xmlns:p14="http://schemas.microsoft.com/office/powerpoint/2010/main" val="330847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5B043-1D66-4E7F-AF2C-3BD1D961A8F7}"/>
              </a:ext>
            </a:extLst>
          </p:cNvPr>
          <p:cNvSpPr>
            <a:spLocks noGrp="1"/>
          </p:cNvSpPr>
          <p:nvPr>
            <p:ph type="title"/>
          </p:nvPr>
        </p:nvSpPr>
        <p:spPr/>
        <p:txBody>
          <a:bodyPr/>
          <a:lstStyle/>
          <a:p>
            <a:r>
              <a:rPr lang="en-US" dirty="0">
                <a:solidFill>
                  <a:srgbClr val="7030A0"/>
                </a:solidFill>
                <a:latin typeface="Times New Roman" panose="02020603050405020304" pitchFamily="18" charset="0"/>
                <a:cs typeface="Times New Roman" panose="02020603050405020304" pitchFamily="18" charset="0"/>
              </a:rPr>
              <a:t>Cont.. </a:t>
            </a:r>
          </a:p>
        </p:txBody>
      </p:sp>
      <p:sp>
        <p:nvSpPr>
          <p:cNvPr id="3" name="Content Placeholder 2">
            <a:extLst>
              <a:ext uri="{FF2B5EF4-FFF2-40B4-BE49-F238E27FC236}">
                <a16:creationId xmlns:a16="http://schemas.microsoft.com/office/drawing/2014/main" id="{A650B5BC-58A8-42F4-8A9E-490A8145F9CF}"/>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These rules state plainly the kind of patient data that can be issued to third parties and which information should be reserved as private information. </a:t>
            </a:r>
          </a:p>
          <a:p>
            <a:r>
              <a:rPr lang="en-US" dirty="0">
                <a:latin typeface="Times New Roman" panose="02020603050405020304" pitchFamily="18" charset="0"/>
                <a:cs typeface="Times New Roman" panose="02020603050405020304" pitchFamily="18" charset="0"/>
              </a:rPr>
              <a:t>The regulations also set out who can access and view the data and who has no such authority. </a:t>
            </a:r>
          </a:p>
          <a:p>
            <a:r>
              <a:rPr lang="en-US" dirty="0">
                <a:latin typeface="Times New Roman" panose="02020603050405020304" pitchFamily="18" charset="0"/>
                <a:cs typeface="Times New Roman" panose="02020603050405020304" pitchFamily="18" charset="0"/>
              </a:rPr>
              <a:t>Though these rules appear forthright, there are grey parts such as when covering up information around the patient’s illness would be immoral since it could not settle well with the patient or somebody else. </a:t>
            </a:r>
          </a:p>
          <a:p>
            <a:r>
              <a:rPr lang="en-US" dirty="0">
                <a:latin typeface="Times New Roman" panose="02020603050405020304" pitchFamily="18" charset="0"/>
                <a:cs typeface="Times New Roman" panose="02020603050405020304" pitchFamily="18" charset="0"/>
              </a:rPr>
              <a:t>This ethical dilemma in nursing is very important in all health care institutions and health workers are obligated to observe this ethical issue and protect patient’s information and their welfare as per the code of conduct in their profession. </a:t>
            </a:r>
          </a:p>
        </p:txBody>
      </p:sp>
    </p:spTree>
    <p:extLst>
      <p:ext uri="{BB962C8B-B14F-4D97-AF65-F5344CB8AC3E}">
        <p14:creationId xmlns:p14="http://schemas.microsoft.com/office/powerpoint/2010/main" val="2542328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79834-E808-4A33-B608-6CF4AC208805}"/>
              </a:ext>
            </a:extLst>
          </p:cNvPr>
          <p:cNvSpPr>
            <a:spLocks noGrp="1"/>
          </p:cNvSpPr>
          <p:nvPr>
            <p:ph type="title"/>
          </p:nvPr>
        </p:nvSpPr>
        <p:spPr/>
        <p:txBody>
          <a:bodyPr>
            <a:normAutofit fontScale="90000"/>
          </a:bodyPr>
          <a:lstStyle/>
          <a:p>
            <a:r>
              <a:rPr lang="en-US" dirty="0">
                <a:solidFill>
                  <a:srgbClr val="7030A0"/>
                </a:solidFill>
                <a:latin typeface="Times New Roman" panose="02020603050405020304" pitchFamily="18" charset="0"/>
                <a:cs typeface="Times New Roman" panose="02020603050405020304" pitchFamily="18" charset="0"/>
              </a:rPr>
              <a:t>G</a:t>
            </a:r>
            <a:r>
              <a:rPr lang="en-US" sz="4000" dirty="0">
                <a:solidFill>
                  <a:srgbClr val="7030A0"/>
                </a:solidFill>
                <a:latin typeface="Times New Roman" panose="02020603050405020304" pitchFamily="18" charset="0"/>
                <a:cs typeface="Times New Roman" panose="02020603050405020304" pitchFamily="18" charset="0"/>
              </a:rPr>
              <a:t>.	How might ethical dilemma in nurse above list? alter your way of caring for patients in nursing?</a:t>
            </a:r>
          </a:p>
        </p:txBody>
      </p:sp>
      <p:sp>
        <p:nvSpPr>
          <p:cNvPr id="3" name="Content Placeholder 2">
            <a:extLst>
              <a:ext uri="{FF2B5EF4-FFF2-40B4-BE49-F238E27FC236}">
                <a16:creationId xmlns:a16="http://schemas.microsoft.com/office/drawing/2014/main" id="{1EB1CC58-193D-4045-B41A-109E5BBA4031}"/>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The code of integrity is high on the list of themes that nurses contract with frequently. </a:t>
            </a:r>
          </a:p>
          <a:p>
            <a:r>
              <a:rPr lang="en-US" dirty="0">
                <a:latin typeface="Times New Roman" panose="02020603050405020304" pitchFamily="18" charset="0"/>
                <a:cs typeface="Times New Roman" panose="02020603050405020304" pitchFamily="18" charset="0"/>
              </a:rPr>
              <a:t>Ethical dilemmas in the medical care setting can stimulate intense discussions among hospital workers, families of the patients and patients themselves. </a:t>
            </a:r>
          </a:p>
          <a:p>
            <a:r>
              <a:rPr lang="en-US" dirty="0">
                <a:latin typeface="Times New Roman" panose="02020603050405020304" pitchFamily="18" charset="0"/>
                <a:cs typeface="Times New Roman" panose="02020603050405020304" pitchFamily="18" charset="0"/>
              </a:rPr>
              <a:t>Hospitals have principled care boards that appraise certain conditions to arrive at suitable resolutions. </a:t>
            </a:r>
          </a:p>
          <a:p>
            <a:r>
              <a:rPr lang="en-US" dirty="0">
                <a:latin typeface="Times New Roman" panose="02020603050405020304" pitchFamily="18" charset="0"/>
                <a:cs typeface="Times New Roman" panose="02020603050405020304" pitchFamily="18" charset="0"/>
              </a:rPr>
              <a:t>Nurses should understand the importance of the moral code established by the American Nurses Association.</a:t>
            </a:r>
          </a:p>
        </p:txBody>
      </p:sp>
    </p:spTree>
    <p:extLst>
      <p:ext uri="{BB962C8B-B14F-4D97-AF65-F5344CB8AC3E}">
        <p14:creationId xmlns:p14="http://schemas.microsoft.com/office/powerpoint/2010/main" val="3790908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0D53F-4AC1-4711-BE0E-7193F8861CC7}"/>
              </a:ext>
            </a:extLst>
          </p:cNvPr>
          <p:cNvSpPr>
            <a:spLocks noGrp="1"/>
          </p:cNvSpPr>
          <p:nvPr>
            <p:ph type="title"/>
          </p:nvPr>
        </p:nvSpPr>
        <p:spPr/>
        <p:txBody>
          <a:bodyPr/>
          <a:lstStyle/>
          <a:p>
            <a:r>
              <a:rPr lang="en-US" dirty="0">
                <a:solidFill>
                  <a:srgbClr val="7030A0"/>
                </a:solidFill>
                <a:latin typeface="Times New Roman" panose="02020603050405020304" pitchFamily="18" charset="0"/>
                <a:cs typeface="Times New Roman" panose="02020603050405020304" pitchFamily="18" charset="0"/>
              </a:rPr>
              <a:t>Cont.. </a:t>
            </a:r>
          </a:p>
        </p:txBody>
      </p:sp>
      <p:sp>
        <p:nvSpPr>
          <p:cNvPr id="3" name="Content Placeholder 2">
            <a:extLst>
              <a:ext uri="{FF2B5EF4-FFF2-40B4-BE49-F238E27FC236}">
                <a16:creationId xmlns:a16="http://schemas.microsoft.com/office/drawing/2014/main" id="{17D725C2-8372-4D0E-8462-18756C342149}"/>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The ethical dilemma surrounding the use of the EHR can lead to a unique set of lawful challenges and ethical (</a:t>
            </a:r>
            <a:r>
              <a:rPr lang="en-US" dirty="0" err="1">
                <a:latin typeface="Times New Roman" panose="02020603050405020304" pitchFamily="18" charset="0"/>
                <a:cs typeface="Times New Roman" panose="02020603050405020304" pitchFamily="18" charset="0"/>
              </a:rPr>
              <a:t>Ganig</a:t>
            </a:r>
            <a:r>
              <a:rPr lang="en-US" dirty="0">
                <a:latin typeface="Times New Roman" panose="02020603050405020304" pitchFamily="18" charset="0"/>
                <a:cs typeface="Times New Roman" panose="02020603050405020304" pitchFamily="18" charset="0"/>
              </a:rPr>
              <a:t> 2020). </a:t>
            </a:r>
          </a:p>
          <a:p>
            <a:r>
              <a:rPr lang="en-US" dirty="0">
                <a:latin typeface="Times New Roman" panose="02020603050405020304" pitchFamily="18" charset="0"/>
                <a:cs typeface="Times New Roman" panose="02020603050405020304" pitchFamily="18" charset="0"/>
              </a:rPr>
              <a:t>Nurses should be ready to face these trials and identify the necessities of federal and state laws, workplace guidelines, and responsibilities of the occupation. </a:t>
            </a:r>
          </a:p>
          <a:p>
            <a:r>
              <a:rPr lang="en-US" dirty="0">
                <a:latin typeface="Times New Roman" panose="02020603050405020304" pitchFamily="18" charset="0"/>
                <a:cs typeface="Times New Roman" panose="02020603050405020304" pitchFamily="18" charset="0"/>
              </a:rPr>
              <a:t>It has been exposed that nurses consume much of indirect nursing time recording in the EHR, indicating the critical requirement of appropriate practice to content superiority of patient care. </a:t>
            </a:r>
          </a:p>
          <a:p>
            <a:r>
              <a:rPr lang="en-US" dirty="0">
                <a:latin typeface="Times New Roman" panose="02020603050405020304" pitchFamily="18" charset="0"/>
                <a:cs typeface="Times New Roman" panose="02020603050405020304" pitchFamily="18" charset="0"/>
              </a:rPr>
              <a:t>The uses of EHP in data privacy and confidentiality on patient information can alter the schedule of a nurse in trying to ensure the system is well secured and free from hackers and this affects their work schedule and sometimes the nurse might not be in position to trace the information due to large volume of stored data. </a:t>
            </a:r>
          </a:p>
        </p:txBody>
      </p:sp>
    </p:spTree>
    <p:extLst>
      <p:ext uri="{BB962C8B-B14F-4D97-AF65-F5344CB8AC3E}">
        <p14:creationId xmlns:p14="http://schemas.microsoft.com/office/powerpoint/2010/main" val="24267958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2E034-39C1-468C-B4CC-B3126B5FBD98}"/>
              </a:ext>
            </a:extLst>
          </p:cNvPr>
          <p:cNvSpPr>
            <a:spLocks noGrp="1"/>
          </p:cNvSpPr>
          <p:nvPr>
            <p:ph type="title"/>
          </p:nvPr>
        </p:nvSpPr>
        <p:spPr/>
        <p:txBody>
          <a:bodyPr/>
          <a:lstStyle/>
          <a:p>
            <a:r>
              <a:rPr lang="en-US" dirty="0">
                <a:solidFill>
                  <a:srgbClr val="7030A0"/>
                </a:solidFill>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350664A5-5952-4D7E-B198-319101FC8DC8}"/>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Technology in health care should be reliable with the ethical duty of ensuring the patient's rights are put first. </a:t>
            </a:r>
          </a:p>
          <a:p>
            <a:r>
              <a:rPr lang="en-US" dirty="0">
                <a:latin typeface="Times New Roman" panose="02020603050405020304" pitchFamily="18" charset="0"/>
                <a:cs typeface="Times New Roman" panose="02020603050405020304" pitchFamily="18" charset="0"/>
              </a:rPr>
              <a:t>Patient information must only be disclosed to a third party by the patient's consent or as permissible by established laws safeguarding personal data.</a:t>
            </a:r>
          </a:p>
          <a:p>
            <a:r>
              <a:rPr lang="en-US" dirty="0">
                <a:latin typeface="Times New Roman" panose="02020603050405020304" pitchFamily="18" charset="0"/>
                <a:cs typeface="Times New Roman" panose="02020603050405020304" pitchFamily="18" charset="0"/>
              </a:rPr>
              <a:t> However, this doesn’t mean that doctors cannot get access to patients' personal information (French-Baidoo et al., 2018). </a:t>
            </a:r>
          </a:p>
          <a:p>
            <a:r>
              <a:rPr lang="en-US" dirty="0">
                <a:latin typeface="Times New Roman" panose="02020603050405020304" pitchFamily="18" charset="0"/>
                <a:cs typeface="Times New Roman" panose="02020603050405020304" pitchFamily="18" charset="0"/>
              </a:rPr>
              <a:t>Data can be given out for administrative purposes, treatment, or payment without a patient's approval. </a:t>
            </a:r>
          </a:p>
          <a:p>
            <a:r>
              <a:rPr lang="en-US" dirty="0">
                <a:latin typeface="Times New Roman" panose="02020603050405020304" pitchFamily="18" charset="0"/>
                <a:cs typeface="Times New Roman" panose="02020603050405020304" pitchFamily="18" charset="0"/>
              </a:rPr>
              <a:t>On the other hand, the patient has state, government, and lawful rights to access, be issued copies and adjust their health records. </a:t>
            </a:r>
          </a:p>
        </p:txBody>
      </p:sp>
    </p:spTree>
    <p:extLst>
      <p:ext uri="{BB962C8B-B14F-4D97-AF65-F5344CB8AC3E}">
        <p14:creationId xmlns:p14="http://schemas.microsoft.com/office/powerpoint/2010/main" val="66045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4AF23-3F07-4020-9A7D-AA7AFF02738D}"/>
              </a:ext>
            </a:extLst>
          </p:cNvPr>
          <p:cNvSpPr>
            <a:spLocks noGrp="1"/>
          </p:cNvSpPr>
          <p:nvPr>
            <p:ph type="title"/>
          </p:nvPr>
        </p:nvSpPr>
        <p:spPr/>
        <p:txBody>
          <a:bodyPr/>
          <a:lstStyle/>
          <a:p>
            <a:r>
              <a:rPr lang="en-US" dirty="0">
                <a:solidFill>
                  <a:srgbClr val="7030A0"/>
                </a:solidFill>
                <a:latin typeface="Times New Roman" panose="02020603050405020304" pitchFamily="18" charset="0"/>
                <a:cs typeface="Times New Roman" panose="02020603050405020304" pitchFamily="18" charset="0"/>
              </a:rPr>
              <a:t>References</a:t>
            </a:r>
            <a:r>
              <a:rPr lang="en-US" dirty="0"/>
              <a:t> </a:t>
            </a:r>
          </a:p>
        </p:txBody>
      </p:sp>
      <p:sp>
        <p:nvSpPr>
          <p:cNvPr id="3" name="Content Placeholder 2">
            <a:extLst>
              <a:ext uri="{FF2B5EF4-FFF2-40B4-BE49-F238E27FC236}">
                <a16:creationId xmlns:a16="http://schemas.microsoft.com/office/drawing/2014/main" id="{6C180A94-E15A-4AEB-B617-941403DE3706}"/>
              </a:ext>
            </a:extLst>
          </p:cNvPr>
          <p:cNvSpPr>
            <a:spLocks noGrp="1"/>
          </p:cNvSpPr>
          <p:nvPr>
            <p:ph idx="1"/>
          </p:nvPr>
        </p:nvSpPr>
        <p:spPr/>
        <p:txBody>
          <a:bodyPr>
            <a:normAutofit fontScale="85000" lnSpcReduction="20000"/>
          </a:bodyPr>
          <a:lstStyle/>
          <a:p>
            <a:r>
              <a:rPr lang="en-US" dirty="0">
                <a:latin typeface="Times New Roman" panose="02020603050405020304" pitchFamily="18" charset="0"/>
                <a:cs typeface="Times New Roman" panose="02020603050405020304" pitchFamily="18" charset="0"/>
              </a:rPr>
              <a:t>Chen, L., Lee, W. K., Chang, C. C., Choo, K. K. R., &amp; Zhang, N. (2019). Blockchain based searchable encryption for electronic health record sharing. Future generation computer systems, 95, 420-429.</a:t>
            </a:r>
          </a:p>
          <a:p>
            <a:r>
              <a:rPr lang="en-US" dirty="0">
                <a:latin typeface="Times New Roman" panose="02020603050405020304" pitchFamily="18" charset="0"/>
                <a:cs typeface="Times New Roman" panose="02020603050405020304" pitchFamily="18" charset="0"/>
              </a:rPr>
              <a:t>French-Baidoo, R., Asamoah, D., &amp; Opoku Oppong, S. (2018). Achieving confidentiality in electronic health records using cloud systems.</a:t>
            </a:r>
          </a:p>
          <a:p>
            <a:r>
              <a:rPr lang="en-US" dirty="0" err="1">
                <a:latin typeface="Times New Roman" panose="02020603050405020304" pitchFamily="18" charset="0"/>
                <a:cs typeface="Times New Roman" panose="02020603050405020304" pitchFamily="18" charset="0"/>
              </a:rPr>
              <a:t>Ganiga</a:t>
            </a:r>
            <a:r>
              <a:rPr lang="en-US" dirty="0">
                <a:latin typeface="Times New Roman" panose="02020603050405020304" pitchFamily="18" charset="0"/>
                <a:cs typeface="Times New Roman" panose="02020603050405020304" pitchFamily="18" charset="0"/>
              </a:rPr>
              <a:t>, R., Pai, R. M., MM, M. P., &amp; Sinha, R. K. (2020). Security framework for cloud based electronic health record (EHR) system. International Journal of Electrical and Computer Engineering, 10(1), 455.</a:t>
            </a:r>
          </a:p>
          <a:p>
            <a:r>
              <a:rPr lang="en-US" dirty="0">
                <a:latin typeface="Times New Roman" panose="02020603050405020304" pitchFamily="18" charset="0"/>
                <a:cs typeface="Times New Roman" panose="02020603050405020304" pitchFamily="18" charset="0"/>
              </a:rPr>
              <a:t>Layman, E. J. (2020). Ethical issues and the electronic health record. The health care manager, 39(4), 150-161.</a:t>
            </a:r>
          </a:p>
          <a:p>
            <a:r>
              <a:rPr lang="en-US" dirty="0">
                <a:latin typeface="Times New Roman" panose="02020603050405020304" pitchFamily="18" charset="0"/>
                <a:cs typeface="Times New Roman" panose="02020603050405020304" pitchFamily="18" charset="0"/>
              </a:rPr>
              <a:t>Shenoy, A., &amp; Appel, J. M. (2017). Safeguarding confidentiality in electronic health records. Cambridge Quarterly of Healthcare Ethics, 26(2), 337-341.</a:t>
            </a:r>
          </a:p>
          <a:p>
            <a:r>
              <a:rPr lang="en-US" dirty="0">
                <a:latin typeface="Times New Roman" panose="02020603050405020304" pitchFamily="18" charset="0"/>
                <a:cs typeface="Times New Roman" panose="02020603050405020304" pitchFamily="18" charset="0"/>
              </a:rPr>
              <a:t>Silva, T. N. D., Freire, M. E. M., Vasconcelos, M. F. D., Silva, S. V. D., Silva, W. J. D. C., Araújo, P. D. S., &amp; Eloy, A. V. A. (2018). Deontological aspects of the nursing profession: understanding the code of ethics. </a:t>
            </a:r>
            <a:r>
              <a:rPr lang="en-US" dirty="0" err="1">
                <a:latin typeface="Times New Roman" panose="02020603050405020304" pitchFamily="18" charset="0"/>
                <a:cs typeface="Times New Roman" panose="02020603050405020304" pitchFamily="18" charset="0"/>
              </a:rPr>
              <a:t>Revista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brasileira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enfermagem</a:t>
            </a:r>
            <a:r>
              <a:rPr lang="en-US" dirty="0">
                <a:latin typeface="Times New Roman" panose="02020603050405020304" pitchFamily="18" charset="0"/>
                <a:cs typeface="Times New Roman" panose="02020603050405020304" pitchFamily="18" charset="0"/>
              </a:rPr>
              <a:t>, 71, 3-10.</a:t>
            </a:r>
          </a:p>
          <a:p>
            <a:r>
              <a:rPr lang="en-US" dirty="0" err="1">
                <a:latin typeface="Times New Roman" panose="02020603050405020304" pitchFamily="18" charset="0"/>
                <a:cs typeface="Times New Roman" panose="02020603050405020304" pitchFamily="18" charset="0"/>
              </a:rPr>
              <a:t>Stablein</a:t>
            </a:r>
            <a:r>
              <a:rPr lang="en-US" dirty="0">
                <a:latin typeface="Times New Roman" panose="02020603050405020304" pitchFamily="18" charset="0"/>
                <a:cs typeface="Times New Roman" panose="02020603050405020304" pitchFamily="18" charset="0"/>
              </a:rPr>
              <a:t>, T., Loud, K. J., </a:t>
            </a:r>
            <a:r>
              <a:rPr lang="en-US" dirty="0" err="1">
                <a:latin typeface="Times New Roman" panose="02020603050405020304" pitchFamily="18" charset="0"/>
                <a:cs typeface="Times New Roman" panose="02020603050405020304" pitchFamily="18" charset="0"/>
              </a:rPr>
              <a:t>DiCapua</a:t>
            </a:r>
            <a:r>
              <a:rPr lang="en-US" dirty="0">
                <a:latin typeface="Times New Roman" panose="02020603050405020304" pitchFamily="18" charset="0"/>
                <a:cs typeface="Times New Roman" panose="02020603050405020304" pitchFamily="18" charset="0"/>
              </a:rPr>
              <a:t>, C., &amp; Anthony, D. L. (2018). The catch to confidentiality: the use of electronic health records in adolescent health care. Journal of Adolescent Health, 62(5), 577-582.</a:t>
            </a:r>
          </a:p>
          <a:p>
            <a:endParaRPr lang="en-US" dirty="0"/>
          </a:p>
        </p:txBody>
      </p:sp>
    </p:spTree>
    <p:extLst>
      <p:ext uri="{BB962C8B-B14F-4D97-AF65-F5344CB8AC3E}">
        <p14:creationId xmlns:p14="http://schemas.microsoft.com/office/powerpoint/2010/main" val="1158611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CC03F7-EEAF-43CE-8604-4B64FF757E2F}"/>
              </a:ext>
            </a:extLst>
          </p:cNvPr>
          <p:cNvSpPr txBox="1"/>
          <p:nvPr/>
        </p:nvSpPr>
        <p:spPr>
          <a:xfrm>
            <a:off x="3046912" y="2690336"/>
            <a:ext cx="6093822" cy="1938992"/>
          </a:xfrm>
          <a:prstGeom prst="rect">
            <a:avLst/>
          </a:prstGeom>
          <a:noFill/>
        </p:spPr>
        <p:txBody>
          <a:bodyPr wrap="square">
            <a:spAutoFit/>
          </a:bodyPr>
          <a:lstStyle/>
          <a:p>
            <a:pPr algn="ctr"/>
            <a:endParaRPr lang="en-US" sz="2400" dirty="0">
              <a:solidFill>
                <a:srgbClr val="7030A0"/>
              </a:solidFill>
            </a:endParaRPr>
          </a:p>
          <a:p>
            <a:pPr algn="ctr"/>
            <a:r>
              <a:rPr lang="en-US" sz="2400" dirty="0">
                <a:solidFill>
                  <a:srgbClr val="7030A0"/>
                </a:solidFill>
              </a:rPr>
              <a:t>Institutional Affiliation</a:t>
            </a:r>
          </a:p>
          <a:p>
            <a:pPr algn="ctr"/>
            <a:r>
              <a:rPr lang="en-US" sz="2400" dirty="0">
                <a:solidFill>
                  <a:srgbClr val="7030A0"/>
                </a:solidFill>
              </a:rPr>
              <a:t>Professor’s Name</a:t>
            </a:r>
          </a:p>
          <a:p>
            <a:pPr algn="ctr"/>
            <a:r>
              <a:rPr lang="en-US" sz="2400" dirty="0">
                <a:solidFill>
                  <a:srgbClr val="7030A0"/>
                </a:solidFill>
              </a:rPr>
              <a:t>Student’s Name</a:t>
            </a:r>
          </a:p>
          <a:p>
            <a:pPr algn="ctr"/>
            <a:r>
              <a:rPr lang="en-US" sz="2400" dirty="0">
                <a:solidFill>
                  <a:srgbClr val="7030A0"/>
                </a:solidFill>
              </a:rPr>
              <a:t>Date</a:t>
            </a:r>
          </a:p>
        </p:txBody>
      </p:sp>
    </p:spTree>
    <p:extLst>
      <p:ext uri="{BB962C8B-B14F-4D97-AF65-F5344CB8AC3E}">
        <p14:creationId xmlns:p14="http://schemas.microsoft.com/office/powerpoint/2010/main" val="1952255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9BE9B-99FA-41E7-85CF-7C23E21F45F5}"/>
              </a:ext>
            </a:extLst>
          </p:cNvPr>
          <p:cNvSpPr>
            <a:spLocks noGrp="1"/>
          </p:cNvSpPr>
          <p:nvPr>
            <p:ph type="title"/>
          </p:nvPr>
        </p:nvSpPr>
        <p:spPr/>
        <p:txBody>
          <a:bodyPr/>
          <a:lstStyle/>
          <a:p>
            <a:pPr algn="ctr"/>
            <a:r>
              <a:rPr lang="en-US" dirty="0">
                <a:solidFill>
                  <a:srgbClr val="7030A0"/>
                </a:solidFill>
                <a:latin typeface="Times New Roman" panose="02020603050405020304" pitchFamily="18" charset="0"/>
                <a:cs typeface="Times New Roman" panose="02020603050405020304" pitchFamily="18" charset="0"/>
              </a:rPr>
              <a:t>A.	Protecting Patient Privacy and Confidentiality</a:t>
            </a:r>
          </a:p>
        </p:txBody>
      </p:sp>
      <p:sp>
        <p:nvSpPr>
          <p:cNvPr id="3" name="Content Placeholder 2">
            <a:extLst>
              <a:ext uri="{FF2B5EF4-FFF2-40B4-BE49-F238E27FC236}">
                <a16:creationId xmlns:a16="http://schemas.microsoft.com/office/drawing/2014/main" id="{71A754EB-B688-4C7A-858A-BBB1EF4E8498}"/>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Patient confidentiality and privacy are critical ethical issues met by nurses.</a:t>
            </a:r>
          </a:p>
          <a:p>
            <a:r>
              <a:rPr lang="en-US" dirty="0">
                <a:latin typeface="Times New Roman" panose="02020603050405020304" pitchFamily="18" charset="0"/>
                <a:cs typeface="Times New Roman" panose="02020603050405020304" pitchFamily="18" charset="0"/>
              </a:rPr>
              <a:t>Through patients' health information safeguarded by the Health Insurance Portability and Accountability Act (HIPA), there are certain restrictions and procedures for protecting patients' confidentiality</a:t>
            </a:r>
          </a:p>
          <a:p>
            <a:r>
              <a:rPr lang="en-US" dirty="0">
                <a:latin typeface="Times New Roman" panose="02020603050405020304" pitchFamily="18" charset="0"/>
                <a:cs typeface="Times New Roman" panose="02020603050405020304" pitchFamily="18" charset="0"/>
              </a:rPr>
              <a:t>Patient sovereignty, the civil rights of patients to autonomously make choices concerning their care based on cultural and personal belief schemes, patient confidentiality, is a crucial value of nursing and must be appreciated by all healthcare experts. </a:t>
            </a:r>
          </a:p>
          <a:p>
            <a:r>
              <a:rPr lang="en-US" dirty="0">
                <a:latin typeface="Times New Roman" panose="02020603050405020304" pitchFamily="18" charset="0"/>
                <a:cs typeface="Times New Roman" panose="02020603050405020304" pitchFamily="18" charset="0"/>
              </a:rPr>
              <a:t>Though this might conflict with proposals made by doctors and nurses, a nurse will still have to adhere to this choice and work accordingly.</a:t>
            </a:r>
          </a:p>
        </p:txBody>
      </p:sp>
    </p:spTree>
    <p:extLst>
      <p:ext uri="{BB962C8B-B14F-4D97-AF65-F5344CB8AC3E}">
        <p14:creationId xmlns:p14="http://schemas.microsoft.com/office/powerpoint/2010/main" val="981849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0A018-E46C-4850-A6C2-18AF8303D1BC}"/>
              </a:ext>
            </a:extLst>
          </p:cNvPr>
          <p:cNvSpPr>
            <a:spLocks noGrp="1"/>
          </p:cNvSpPr>
          <p:nvPr>
            <p:ph type="title"/>
          </p:nvPr>
        </p:nvSpPr>
        <p:spPr/>
        <p:txBody>
          <a:bodyPr/>
          <a:lstStyle/>
          <a:p>
            <a:pPr algn="ctr"/>
            <a:r>
              <a:rPr lang="en-US" dirty="0">
                <a:solidFill>
                  <a:srgbClr val="7030A0"/>
                </a:solidFill>
                <a:latin typeface="Times New Roman" panose="02020603050405020304" pitchFamily="18" charset="0"/>
                <a:cs typeface="Times New Roman" panose="02020603050405020304" pitchFamily="18" charset="0"/>
              </a:rPr>
              <a:t>B.	Thesis statement</a:t>
            </a:r>
          </a:p>
        </p:txBody>
      </p:sp>
      <p:sp>
        <p:nvSpPr>
          <p:cNvPr id="3" name="Content Placeholder 2">
            <a:extLst>
              <a:ext uri="{FF2B5EF4-FFF2-40B4-BE49-F238E27FC236}">
                <a16:creationId xmlns:a16="http://schemas.microsoft.com/office/drawing/2014/main" id="{1F0D3DAF-2D61-449A-A9F0-1EA4704A9EAE}"/>
              </a:ext>
            </a:extLst>
          </p:cNvPr>
          <p:cNvSpPr>
            <a:spLocks noGrp="1"/>
          </p:cNvSpPr>
          <p:nvPr>
            <p:ph idx="1"/>
          </p:nvPr>
        </p:nvSpPr>
        <p:spPr/>
        <p:txBody>
          <a:bodyPr>
            <a:normAutofit/>
          </a:bodyPr>
          <a:lstStyle/>
          <a:p>
            <a:r>
              <a:rPr lang="en-US" dirty="0">
                <a:solidFill>
                  <a:srgbClr val="7030A0"/>
                </a:solidFill>
                <a:latin typeface="Times New Roman" panose="02020603050405020304" pitchFamily="18" charset="0"/>
                <a:cs typeface="Times New Roman" panose="02020603050405020304" pitchFamily="18" charset="0"/>
              </a:rPr>
              <a:t>Is Patient Confidentiality Compromised with the Electronic Health Record?</a:t>
            </a:r>
          </a:p>
          <a:p>
            <a:r>
              <a:rPr lang="en-US" dirty="0">
                <a:latin typeface="Times New Roman" panose="02020603050405020304" pitchFamily="18" charset="0"/>
                <a:cs typeface="Times New Roman" panose="02020603050405020304" pitchFamily="18" charset="0"/>
              </a:rPr>
              <a:t>Nurses have the moral duty to protect their patients’ confidential health data. </a:t>
            </a:r>
          </a:p>
          <a:p>
            <a:r>
              <a:rPr lang="en-US" dirty="0">
                <a:latin typeface="Times New Roman" panose="02020603050405020304" pitchFamily="18" charset="0"/>
                <a:cs typeface="Times New Roman" panose="02020603050405020304" pitchFamily="18" charset="0"/>
              </a:rPr>
              <a:t>Are electronic health records (EHRs) impacting patient privacy regardless of regulations and occupational codes of conducts that safeguarded patients’ confidentiality and privacy? </a:t>
            </a:r>
          </a:p>
          <a:p>
            <a:r>
              <a:rPr lang="en-US" dirty="0">
                <a:latin typeface="Times New Roman" panose="02020603050405020304" pitchFamily="18" charset="0"/>
                <a:cs typeface="Times New Roman" panose="02020603050405020304" pitchFamily="18" charset="0"/>
              </a:rPr>
              <a:t>This research examines the ethical issue of patient privacy as it’s associated with the EHR. </a:t>
            </a:r>
          </a:p>
          <a:p>
            <a:r>
              <a:rPr lang="en-US" dirty="0">
                <a:latin typeface="Times New Roman" panose="02020603050405020304" pitchFamily="18" charset="0"/>
                <a:cs typeface="Times New Roman" panose="02020603050405020304" pitchFamily="18" charset="0"/>
              </a:rPr>
              <a:t>The examination of the moral issue is primarily offered; after that, two contrasting positions are illustrated and reinforced; and in conclusion, one site is recommended as the more significant ethical site from the perspective of the nursing occupation (Chen et al., 2019).</a:t>
            </a:r>
          </a:p>
        </p:txBody>
      </p:sp>
    </p:spTree>
    <p:extLst>
      <p:ext uri="{BB962C8B-B14F-4D97-AF65-F5344CB8AC3E}">
        <p14:creationId xmlns:p14="http://schemas.microsoft.com/office/powerpoint/2010/main" val="3703808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B45BC-0E43-4FEF-9B5D-8E0A3CF0F73A}"/>
              </a:ext>
            </a:extLst>
          </p:cNvPr>
          <p:cNvSpPr>
            <a:spLocks noGrp="1"/>
          </p:cNvSpPr>
          <p:nvPr>
            <p:ph type="title"/>
          </p:nvPr>
        </p:nvSpPr>
        <p:spPr/>
        <p:txBody>
          <a:bodyPr>
            <a:normAutofit fontScale="90000"/>
          </a:bodyPr>
          <a:lstStyle/>
          <a:p>
            <a:r>
              <a:rPr lang="en-US" sz="3600" dirty="0">
                <a:solidFill>
                  <a:srgbClr val="7030A0"/>
                </a:solidFill>
                <a:latin typeface="Times New Roman" panose="02020603050405020304" pitchFamily="18" charset="0"/>
                <a:cs typeface="Times New Roman" panose="02020603050405020304" pitchFamily="18" charset="0"/>
              </a:rPr>
              <a:t>C. Describes and analyzes the ethical issue using either the Utilitarian or the Deontological approach. </a:t>
            </a:r>
          </a:p>
        </p:txBody>
      </p:sp>
      <p:sp>
        <p:nvSpPr>
          <p:cNvPr id="3" name="Content Placeholder 2">
            <a:extLst>
              <a:ext uri="{FF2B5EF4-FFF2-40B4-BE49-F238E27FC236}">
                <a16:creationId xmlns:a16="http://schemas.microsoft.com/office/drawing/2014/main" id="{0E123120-C4C0-4AA9-8FB9-D663F8C22516}"/>
              </a:ext>
            </a:extLst>
          </p:cNvPr>
          <p:cNvSpPr>
            <a:spLocks noGrp="1"/>
          </p:cNvSpPr>
          <p:nvPr>
            <p:ph idx="1"/>
          </p:nvPr>
        </p:nvSpPr>
        <p:spPr/>
        <p:txBody>
          <a:bodyPr>
            <a:normAutofit lnSpcReduction="10000"/>
          </a:bodyPr>
          <a:lstStyle/>
          <a:p>
            <a:r>
              <a:rPr lang="en-US" dirty="0">
                <a:latin typeface="Times New Roman" panose="02020603050405020304" pitchFamily="18" charset="0"/>
                <a:cs typeface="Times New Roman" panose="02020603050405020304" pitchFamily="18" charset="0"/>
              </a:rPr>
              <a:t>According to Silva et al., (2018), Deontology is ethics of responsibility where the morals of an act hinge on the nature of the action. </a:t>
            </a:r>
          </a:p>
          <a:p>
            <a:r>
              <a:rPr lang="en-US" dirty="0">
                <a:latin typeface="Times New Roman" panose="02020603050405020304" pitchFamily="18" charset="0"/>
                <a:cs typeface="Times New Roman" panose="02020603050405020304" pitchFamily="18" charset="0"/>
              </a:rPr>
              <a:t>This thought was initiated by an academician, Kant Immanuel, and hereafter extensively denoted as Kantian deontology. </a:t>
            </a:r>
          </a:p>
          <a:p>
            <a:r>
              <a:rPr lang="en-US" dirty="0">
                <a:latin typeface="Times New Roman" panose="02020603050405020304" pitchFamily="18" charset="0"/>
                <a:cs typeface="Times New Roman" panose="02020603050405020304" pitchFamily="18" charset="0"/>
              </a:rPr>
              <a:t>The nurse-patient collaboration or association is through nature, deontological from medical training practices teach this practice, then when this deontological exercise is broken, the setting of medical neglect rises. </a:t>
            </a:r>
          </a:p>
          <a:p>
            <a:r>
              <a:rPr lang="en-US" dirty="0">
                <a:latin typeface="Times New Roman" panose="02020603050405020304" pitchFamily="18" charset="0"/>
                <a:cs typeface="Times New Roman" panose="02020603050405020304" pitchFamily="18" charset="0"/>
              </a:rPr>
              <a:t>This practice guides all nurses in their workstations to perform their duties professionally by doing what is moral to patients, strengthening the nurse-patient connection. </a:t>
            </a:r>
          </a:p>
          <a:p>
            <a:r>
              <a:rPr lang="en-US" dirty="0">
                <a:latin typeface="Times New Roman" panose="02020603050405020304" pitchFamily="18" charset="0"/>
                <a:cs typeface="Times New Roman" panose="02020603050405020304" pitchFamily="18" charset="0"/>
              </a:rPr>
              <a:t>The deontological ideologists, which include clinicians and other health staff, are frequently motivated to utilitarian approach by community health experts, hospital directors, and representatives who, in this case, are utilitarian ideologists.</a:t>
            </a:r>
          </a:p>
        </p:txBody>
      </p:sp>
    </p:spTree>
    <p:extLst>
      <p:ext uri="{BB962C8B-B14F-4D97-AF65-F5344CB8AC3E}">
        <p14:creationId xmlns:p14="http://schemas.microsoft.com/office/powerpoint/2010/main" val="67022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4D02A-2340-4812-87AF-82E4537D0B6A}"/>
              </a:ext>
            </a:extLst>
          </p:cNvPr>
          <p:cNvSpPr>
            <a:spLocks noGrp="1"/>
          </p:cNvSpPr>
          <p:nvPr>
            <p:ph type="title"/>
          </p:nvPr>
        </p:nvSpPr>
        <p:spPr/>
        <p:txBody>
          <a:bodyPr/>
          <a:lstStyle/>
          <a:p>
            <a:r>
              <a:rPr lang="en-US" dirty="0">
                <a:solidFill>
                  <a:srgbClr val="7030A0"/>
                </a:solidFill>
                <a:latin typeface="Times New Roman" panose="02020603050405020304" pitchFamily="18" charset="0"/>
                <a:cs typeface="Times New Roman" panose="02020603050405020304" pitchFamily="18" charset="0"/>
              </a:rPr>
              <a:t>Cont.…</a:t>
            </a:r>
          </a:p>
        </p:txBody>
      </p:sp>
      <p:sp>
        <p:nvSpPr>
          <p:cNvPr id="3" name="Content Placeholder 2">
            <a:extLst>
              <a:ext uri="{FF2B5EF4-FFF2-40B4-BE49-F238E27FC236}">
                <a16:creationId xmlns:a16="http://schemas.microsoft.com/office/drawing/2014/main" id="{88DB6789-A32D-47B9-88B1-E830DA631E3F}"/>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Deontological approach Code of Ethics offers an outline for nurses during the crucial moment of making moral choices and following the occupation obligations anticipated from a health nurse.</a:t>
            </a:r>
          </a:p>
          <a:p>
            <a:r>
              <a:rPr lang="en-US" dirty="0">
                <a:latin typeface="Times New Roman" panose="02020603050405020304" pitchFamily="18" charset="0"/>
                <a:cs typeface="Times New Roman" panose="02020603050405020304" pitchFamily="18" charset="0"/>
              </a:rPr>
              <a:t>  According to the American Nurses Association (ANA), Code of Ethics for clinicians, "The doctor protects the patient's right to confidentiality.</a:t>
            </a:r>
          </a:p>
          <a:p>
            <a:r>
              <a:rPr lang="en-US" dirty="0">
                <a:latin typeface="Times New Roman" panose="02020603050405020304" pitchFamily="18" charset="0"/>
                <a:cs typeface="Times New Roman" panose="02020603050405020304" pitchFamily="18" charset="0"/>
              </a:rPr>
              <a:t>The clinician/physician has a responsibility to uphold the privacy of all patient information (Layman2020). </a:t>
            </a:r>
          </a:p>
        </p:txBody>
      </p:sp>
    </p:spTree>
    <p:extLst>
      <p:ext uri="{BB962C8B-B14F-4D97-AF65-F5344CB8AC3E}">
        <p14:creationId xmlns:p14="http://schemas.microsoft.com/office/powerpoint/2010/main" val="2296010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B7870-156D-43AD-B014-425CA33A008E}"/>
              </a:ext>
            </a:extLst>
          </p:cNvPr>
          <p:cNvSpPr>
            <a:spLocks noGrp="1"/>
          </p:cNvSpPr>
          <p:nvPr>
            <p:ph type="title"/>
          </p:nvPr>
        </p:nvSpPr>
        <p:spPr/>
        <p:txBody>
          <a:bodyPr>
            <a:normAutofit fontScale="90000"/>
          </a:bodyPr>
          <a:lstStyle/>
          <a:p>
            <a:r>
              <a:rPr lang="en-US" dirty="0">
                <a:solidFill>
                  <a:srgbClr val="7030A0"/>
                </a:solidFill>
                <a:latin typeface="Times New Roman" panose="02020603050405020304" pitchFamily="18" charset="0"/>
                <a:cs typeface="Times New Roman" panose="02020603050405020304" pitchFamily="18" charset="0"/>
              </a:rPr>
              <a:t>D.	Takes a pro or con view of the issue and provides the argument in support of your opinion. </a:t>
            </a:r>
          </a:p>
        </p:txBody>
      </p:sp>
      <p:sp>
        <p:nvSpPr>
          <p:cNvPr id="3" name="Content Placeholder 2">
            <a:extLst>
              <a:ext uri="{FF2B5EF4-FFF2-40B4-BE49-F238E27FC236}">
                <a16:creationId xmlns:a16="http://schemas.microsoft.com/office/drawing/2014/main" id="{36702106-E36D-441D-BF77-4B41828D3A7F}"/>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EHRs Offer More Suitability to Patients, one of the pros of EHRs is that by offering a central, extensively adopted scheme where numerous institutions share safe information concerning a patient.</a:t>
            </a:r>
          </a:p>
          <a:p>
            <a:r>
              <a:rPr lang="en-US" dirty="0">
                <a:latin typeface="Times New Roman" panose="02020603050405020304" pitchFamily="18" charset="0"/>
                <a:cs typeface="Times New Roman" panose="02020603050405020304" pitchFamily="18" charset="0"/>
              </a:rPr>
              <a:t>Patients are in a position to access and obtain care in a more well-organized manner (Shenoy et al., 2017).</a:t>
            </a:r>
          </a:p>
          <a:p>
            <a:r>
              <a:rPr lang="en-US" dirty="0">
                <a:latin typeface="Times New Roman" panose="02020603050405020304" pitchFamily="18" charset="0"/>
                <a:cs typeface="Times New Roman" panose="02020603050405020304" pitchFamily="18" charset="0"/>
              </a:rPr>
              <a:t> In the circumstances like the patient requiring to find data about particular health care he has been prescribed in the historical or a parent demanding to make sure her kid has obtained certain vaccinations,</a:t>
            </a:r>
          </a:p>
          <a:p>
            <a:r>
              <a:rPr lang="en-US" dirty="0">
                <a:latin typeface="Times New Roman" panose="02020603050405020304" pitchFamily="18" charset="0"/>
                <a:cs typeface="Times New Roman" panose="02020603050405020304" pitchFamily="18" charset="0"/>
              </a:rPr>
              <a:t>Electronic health archives make it conceivable for that information to be shared more without difficulty.</a:t>
            </a:r>
          </a:p>
        </p:txBody>
      </p:sp>
    </p:spTree>
    <p:extLst>
      <p:ext uri="{BB962C8B-B14F-4D97-AF65-F5344CB8AC3E}">
        <p14:creationId xmlns:p14="http://schemas.microsoft.com/office/powerpoint/2010/main" val="3600173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91667-1A23-4DEA-A1F5-ECC571035392}"/>
              </a:ext>
            </a:extLst>
          </p:cNvPr>
          <p:cNvSpPr>
            <a:spLocks noGrp="1"/>
          </p:cNvSpPr>
          <p:nvPr>
            <p:ph type="title"/>
          </p:nvPr>
        </p:nvSpPr>
        <p:spPr/>
        <p:txBody>
          <a:bodyPr/>
          <a:lstStyle/>
          <a:p>
            <a:r>
              <a:rPr lang="en-US" dirty="0">
                <a:solidFill>
                  <a:srgbClr val="7030A0"/>
                </a:solidFill>
                <a:latin typeface="Times New Roman" panose="02020603050405020304" pitchFamily="18" charset="0"/>
                <a:cs typeface="Times New Roman" panose="02020603050405020304" pitchFamily="18" charset="0"/>
              </a:rPr>
              <a:t>Cont..</a:t>
            </a:r>
          </a:p>
        </p:txBody>
      </p:sp>
      <p:sp>
        <p:nvSpPr>
          <p:cNvPr id="3" name="Content Placeholder 2">
            <a:extLst>
              <a:ext uri="{FF2B5EF4-FFF2-40B4-BE49-F238E27FC236}">
                <a16:creationId xmlns:a16="http://schemas.microsoft.com/office/drawing/2014/main" id="{F4E630F1-F436-4573-A764-FE2138D69E2E}"/>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EHRs Can Increase Health Services Usage in Rural Areas.</a:t>
            </a:r>
          </a:p>
          <a:p>
            <a:r>
              <a:rPr lang="en-US" dirty="0">
                <a:latin typeface="Times New Roman" panose="02020603050405020304" pitchFamily="18" charset="0"/>
                <a:cs typeface="Times New Roman" panose="02020603050405020304" pitchFamily="18" charset="0"/>
              </a:rPr>
              <a:t>EHRs may offer some assistance to persons living in rural parts of the country by providing a more explicit photo of an individual’s medical history, illustrating if that individual needs specialized medication, and offering more reasonable care. </a:t>
            </a:r>
          </a:p>
          <a:p>
            <a:r>
              <a:rPr lang="en-US" dirty="0">
                <a:latin typeface="Times New Roman" panose="02020603050405020304" pitchFamily="18" charset="0"/>
                <a:cs typeface="Times New Roman" panose="02020603050405020304" pitchFamily="18" charset="0"/>
              </a:rPr>
              <a:t>EHRs may be treasured past the one patient they denote to. </a:t>
            </a:r>
          </a:p>
          <a:p>
            <a:r>
              <a:rPr lang="en-US" dirty="0">
                <a:latin typeface="Times New Roman" panose="02020603050405020304" pitchFamily="18" charset="0"/>
                <a:cs typeface="Times New Roman" panose="02020603050405020304" pitchFamily="18" charset="0"/>
              </a:rPr>
              <a:t>There has been an uptick in persons with flu-like signs in a specific location. Having this information in hand. </a:t>
            </a:r>
          </a:p>
          <a:p>
            <a:r>
              <a:rPr lang="en-US" dirty="0">
                <a:latin typeface="Times New Roman" panose="02020603050405020304" pitchFamily="18" charset="0"/>
                <a:cs typeface="Times New Roman" panose="02020603050405020304" pitchFamily="18" charset="0"/>
              </a:rPr>
              <a:t>Health experts may carry out outreach to assist those people in obtaining medication for their signs and prepare physicians for a likely massive arrival of new patients (</a:t>
            </a:r>
            <a:r>
              <a:rPr lang="en-US" dirty="0" err="1">
                <a:latin typeface="Times New Roman" panose="02020603050405020304" pitchFamily="18" charset="0"/>
                <a:cs typeface="Times New Roman" panose="02020603050405020304" pitchFamily="18" charset="0"/>
              </a:rPr>
              <a:t>Ganiga</a:t>
            </a:r>
            <a:r>
              <a:rPr lang="en-US" dirty="0">
                <a:latin typeface="Times New Roman" panose="02020603050405020304" pitchFamily="18" charset="0"/>
                <a:cs typeface="Times New Roman" panose="02020603050405020304" pitchFamily="18" charset="0"/>
              </a:rPr>
              <a:t> et al., 2020).</a:t>
            </a:r>
          </a:p>
        </p:txBody>
      </p:sp>
    </p:spTree>
    <p:extLst>
      <p:ext uri="{BB962C8B-B14F-4D97-AF65-F5344CB8AC3E}">
        <p14:creationId xmlns:p14="http://schemas.microsoft.com/office/powerpoint/2010/main" val="1665997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045B3-7259-4CDC-A53E-AB501EA3C90A}"/>
              </a:ext>
            </a:extLst>
          </p:cNvPr>
          <p:cNvSpPr>
            <a:spLocks noGrp="1"/>
          </p:cNvSpPr>
          <p:nvPr>
            <p:ph type="title"/>
          </p:nvPr>
        </p:nvSpPr>
        <p:spPr/>
        <p:txBody>
          <a:bodyPr/>
          <a:lstStyle/>
          <a:p>
            <a:r>
              <a:rPr lang="en-US" dirty="0">
                <a:solidFill>
                  <a:srgbClr val="7030A0"/>
                </a:solidFill>
                <a:latin typeface="Times New Roman" panose="02020603050405020304" pitchFamily="18" charset="0"/>
                <a:cs typeface="Times New Roman" panose="02020603050405020304" pitchFamily="18" charset="0"/>
              </a:rPr>
              <a:t>Cont..</a:t>
            </a:r>
          </a:p>
        </p:txBody>
      </p:sp>
      <p:sp>
        <p:nvSpPr>
          <p:cNvPr id="3" name="Content Placeholder 2">
            <a:extLst>
              <a:ext uri="{FF2B5EF4-FFF2-40B4-BE49-F238E27FC236}">
                <a16:creationId xmlns:a16="http://schemas.microsoft.com/office/drawing/2014/main" id="{2DF2ABFA-2AA6-4966-980A-6249B51FC5AE}"/>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Despite the EHRs system having many advantages as any other system, the disadvantage of HER is that it can Cause Confusion Among Health institutions. </a:t>
            </a:r>
          </a:p>
          <a:p>
            <a:r>
              <a:rPr lang="en-US" dirty="0">
                <a:latin typeface="Times New Roman" panose="02020603050405020304" pitchFamily="18" charset="0"/>
                <a:cs typeface="Times New Roman" panose="02020603050405020304" pitchFamily="18" charset="0"/>
              </a:rPr>
              <a:t>The methods may encounter some challenges in collaborating with one other and sharing data concerning patients. </a:t>
            </a:r>
          </a:p>
          <a:p>
            <a:r>
              <a:rPr lang="en-US" dirty="0">
                <a:latin typeface="Times New Roman" panose="02020603050405020304" pitchFamily="18" charset="0"/>
                <a:cs typeface="Times New Roman" panose="02020603050405020304" pitchFamily="18" charset="0"/>
              </a:rPr>
              <a:t>In the same way, Patients also become disordered when working with many organizations and divisions that might have implemented EHRs but executed them differently, like having to generate an account to use one EHR system and not another (Silva et al., 2018).</a:t>
            </a:r>
          </a:p>
        </p:txBody>
      </p:sp>
    </p:spTree>
    <p:extLst>
      <p:ext uri="{BB962C8B-B14F-4D97-AF65-F5344CB8AC3E}">
        <p14:creationId xmlns:p14="http://schemas.microsoft.com/office/powerpoint/2010/main" val="282269028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42</TotalTime>
  <Words>3784</Words>
  <Application>Microsoft Office PowerPoint</Application>
  <PresentationFormat>Widescreen</PresentationFormat>
  <Paragraphs>125</Paragraphs>
  <Slides>18</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Times New Roman</vt:lpstr>
      <vt:lpstr>Trebuchet MS</vt:lpstr>
      <vt:lpstr>Wingdings 3</vt:lpstr>
      <vt:lpstr>Facet</vt:lpstr>
      <vt:lpstr>PowerPoint Presentation</vt:lpstr>
      <vt:lpstr>PowerPoint Presentation</vt:lpstr>
      <vt:lpstr>A. Protecting Patient Privacy and Confidentiality</vt:lpstr>
      <vt:lpstr>B. Thesis statement</vt:lpstr>
      <vt:lpstr>C. Describes and analyzes the ethical issue using either the Utilitarian or the Deontological approach. </vt:lpstr>
      <vt:lpstr>Cont.…</vt:lpstr>
      <vt:lpstr>D. Takes a pro or con view of the issue and provides the argument in support of your opinion. </vt:lpstr>
      <vt:lpstr>Cont..</vt:lpstr>
      <vt:lpstr>Cont..</vt:lpstr>
      <vt:lpstr>Cont.. </vt:lpstr>
      <vt:lpstr>E. How might strategies be used to prevent or minimize conflict? What methods might be applied if conflict does arise?</vt:lpstr>
      <vt:lpstr>Cont..</vt:lpstr>
      <vt:lpstr>F. The ethical dilemma in nursing is considered necessary in today's health care organization.</vt:lpstr>
      <vt:lpstr>Cont.. </vt:lpstr>
      <vt:lpstr>G. How might ethical dilemma in nurse above list? alter your way of caring for patients in nursing?</vt:lpstr>
      <vt:lpstr>Cont.. </vt:lpstr>
      <vt:lpstr>Conclusion</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6</cp:revision>
  <dcterms:created xsi:type="dcterms:W3CDTF">2021-10-08T11:56:46Z</dcterms:created>
  <dcterms:modified xsi:type="dcterms:W3CDTF">2021-10-08T12:39:45Z</dcterms:modified>
</cp:coreProperties>
</file>